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21" r:id="rId13"/>
  </p:sldMasterIdLst>
  <p:notesMasterIdLst>
    <p:notesMasterId r:id="rId17"/>
  </p:notesMasterIdLst>
  <p:handoutMasterIdLst>
    <p:handoutMasterId r:id="rId15"/>
  </p:handoutMasterIdLst>
  <p:sldIdLst>
    <p:sldId id="278" r:id="rId19"/>
    <p:sldId id="262" r:id="rId21"/>
    <p:sldId id="263" r:id="rId23"/>
    <p:sldId id="264" r:id="rId24"/>
    <p:sldId id="265" r:id="rId26"/>
    <p:sldId id="266" r:id="rId28"/>
    <p:sldId id="267" r:id="rId30"/>
    <p:sldId id="268" r:id="rId32"/>
    <p:sldId id="269" r:id="rId34"/>
    <p:sldId id="271" r:id="rId36"/>
    <p:sldId id="272" r:id="rId38"/>
    <p:sldId id="273" r:id="rId40"/>
    <p:sldId id="274" r:id="rId42"/>
    <p:sldId id="275" r:id="rId44"/>
    <p:sldId id="276" r:id="rId46"/>
    <p:sldId id="277" r:id="rId4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>
        <p:scale>
          <a:sx n="76" d="100"/>
          <a:sy n="76" d="100"/>
        </p:scale>
        <p:origin x="80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1" Type="http://schemas.openxmlformats.org/officeDocument/2006/relationships/slide" Target="slides/slide2.xml"></Relationship><Relationship Id="rId23" Type="http://schemas.openxmlformats.org/officeDocument/2006/relationships/slide" Target="slides/slide3.xml"></Relationship><Relationship Id="rId24" Type="http://schemas.openxmlformats.org/officeDocument/2006/relationships/slide" Target="slides/slide4.xml"></Relationship><Relationship Id="rId26" Type="http://schemas.openxmlformats.org/officeDocument/2006/relationships/slide" Target="slides/slide5.xml"></Relationship><Relationship Id="rId28" Type="http://schemas.openxmlformats.org/officeDocument/2006/relationships/slide" Target="slides/slide6.xml"></Relationship><Relationship Id="rId30" Type="http://schemas.openxmlformats.org/officeDocument/2006/relationships/slide" Target="slides/slide7.xml"></Relationship><Relationship Id="rId32" Type="http://schemas.openxmlformats.org/officeDocument/2006/relationships/slide" Target="slides/slide8.xml"></Relationship><Relationship Id="rId34" Type="http://schemas.openxmlformats.org/officeDocument/2006/relationships/slide" Target="slides/slide9.xml"></Relationship><Relationship Id="rId36" Type="http://schemas.openxmlformats.org/officeDocument/2006/relationships/slide" Target="slides/slide10.xml"></Relationship><Relationship Id="rId38" Type="http://schemas.openxmlformats.org/officeDocument/2006/relationships/slide" Target="slides/slide11.xml"></Relationship><Relationship Id="rId40" Type="http://schemas.openxmlformats.org/officeDocument/2006/relationships/slide" Target="slides/slide12.xml"></Relationship><Relationship Id="rId42" Type="http://schemas.openxmlformats.org/officeDocument/2006/relationships/slide" Target="slides/slide13.xml"></Relationship><Relationship Id="rId44" Type="http://schemas.openxmlformats.org/officeDocument/2006/relationships/slide" Target="slides/slide14.xml"></Relationship><Relationship Id="rId46" Type="http://schemas.openxmlformats.org/officeDocument/2006/relationships/slide" Target="slides/slide15.xml"></Relationship><Relationship Id="rId48" Type="http://schemas.openxmlformats.org/officeDocument/2006/relationships/slide" Target="slides/slide16.xml"></Relationship><Relationship Id="rId51" Type="http://schemas.openxmlformats.org/officeDocument/2006/relationships/viewProps" Target="viewProps.xml"></Relationship><Relationship Id="rId52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2013474646334.png>
</file>

<file path=ppt/media/fImage2487094628467.png>
</file>

<file path=ppt/media/fImage26165134656500.png>
</file>

<file path=ppt/media/fImage29398344669169.png>
</file>

<file path=ppt/media/fImage6483274675724.png>
</file>

<file path=ppt/media/fImage8322748541.png>
</file>

<file path=ppt/media/fImage9077214699358.png>
</file>

<file path=ppt/media/fImage962924611478.png>
</file>

<file path=ppt/media/image1.png>
</file>

<file path=ppt/media/image10.jpeg>
</file>

<file path=ppt/media/image11.png>
</file>

<file path=ppt/media/image12.jpeg>
</file>

<file path=ppt/media/image13.jpeg>
</file>

<file path=ppt/media/image2.png>
</file>

<file path=ppt/media/image3.png>
</file>

<file path=ppt/media/image7.jpeg>
</file>

<file path=ppt/media/image8.png>
</file>

<file path=ppt/media/image9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0.xml"></Relationship></Relationships>
</file>

<file path=ppt/notesSlides/_rels/notesSlide1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1.xml"></Relationship></Relationships>
</file>

<file path=ppt/notesSlides/_rels/notesSlide1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2.xml"></Relationship></Relationships>
</file>

<file path=ppt/notesSlides/_rels/notesSlide1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3.xml"></Relationship></Relationships>
</file>

<file path=ppt/notesSlides/_rels/notesSlide1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4.xml"></Relationship></Relationships>
</file>

<file path=ppt/notesSlides/_rels/notesSlide1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5.xml"></Relationship></Relationships>
</file>

<file path=ppt/notesSlides/_rels/notesSlide1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6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5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7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8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9.xml"></Relationship></Relationships>
</file>

<file path=ppt/notesSlides/notesSlide1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1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10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988" cy="3087688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10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11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670" cy="308737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11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12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670" cy="308737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12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13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670" cy="308737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13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14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670" cy="308737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14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15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670" cy="308737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15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16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16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2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2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3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3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4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4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5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5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6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6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7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035" cy="3086735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7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8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035" cy="3086735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8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notesSlides/notesSlide9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슬라이드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슬라이드 노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numCol="1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 lang="ko-KR" altLang="en-US"/>
                  <a:t>9</a:t>
                </a:fld>
                <a:endParaRPr lang="ko-KR" altLang="en-US"/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>
    <p:transition spd="slow"/>
  </mc:Fallback>
</mc:AlternateContent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2021-07-06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.xml"></Relationship><Relationship Id="rId4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0.xml"></Relationship><Relationship Id="rId4" Type="http://schemas.openxmlformats.org/officeDocument/2006/relationships/image" Target="../media/image8.png"></Relationship><Relationship Id="rId5" Type="http://schemas.openxmlformats.org/officeDocument/2006/relationships/slideLayout" Target="../slideLayouts/slideLayout1.xml"></Relationship></Relationships>
</file>

<file path=ppt/slides/_rels/slide11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1.xml"></Relationship><Relationship Id="rId4" Type="http://schemas.openxmlformats.org/officeDocument/2006/relationships/image" Target="../media/image9.jpeg"></Relationship><Relationship Id="rId5" Type="http://schemas.openxmlformats.org/officeDocument/2006/relationships/slideLayout" Target="../slideLayouts/slideLayout1.xml"></Relationship></Relationships>
</file>

<file path=ppt/slides/_rels/slide12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2.xml"></Relationship><Relationship Id="rId4" Type="http://schemas.openxmlformats.org/officeDocument/2006/relationships/image" Target="../media/image10.jpeg"></Relationship><Relationship Id="rId5" Type="http://schemas.openxmlformats.org/officeDocument/2006/relationships/slideLayout" Target="../slideLayouts/slideLayout1.xml"></Relationship></Relationships>
</file>

<file path=ppt/slides/_rels/slide13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3.xml"></Relationship><Relationship Id="rId4" Type="http://schemas.openxmlformats.org/officeDocument/2006/relationships/image" Target="../media/image11.png"></Relationship><Relationship Id="rId5" Type="http://schemas.openxmlformats.org/officeDocument/2006/relationships/slideLayout" Target="../slideLayouts/slideLayout1.xml"></Relationship></Relationships>
</file>

<file path=ppt/slides/_rels/slide14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4.xml"></Relationship><Relationship Id="rId4" Type="http://schemas.openxmlformats.org/officeDocument/2006/relationships/image" Target="../media/image12.jpeg"></Relationship><Relationship Id="rId5" Type="http://schemas.openxmlformats.org/officeDocument/2006/relationships/slideLayout" Target="../slideLayouts/slideLayout1.xml"></Relationship></Relationships>
</file>

<file path=ppt/slides/_rels/slide15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5.xml"></Relationship><Relationship Id="rId4" Type="http://schemas.openxmlformats.org/officeDocument/2006/relationships/image" Target="../media/image13.jpeg"></Relationship><Relationship Id="rId5" Type="http://schemas.openxmlformats.org/officeDocument/2006/relationships/slideLayout" Target="../slideLayouts/slideLayout1.xml"></Relationship></Relationships>
</file>

<file path=ppt/slides/_rels/slide16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6.xml"></Relationship><Relationship Id="rId4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2.xml"></Relationship><Relationship Id="rId4" Type="http://schemas.openxmlformats.org/officeDocument/2006/relationships/slideLayout" Target="../slideLayouts/slideLayout1.xml"></Relationship></Relationships>
</file>

<file path=ppt/slides/_rels/slide3.xml.rels><?xml version="1.0" encoding="UTF-8"?>
<Relationships xmlns="http://schemas.openxmlformats.org/package/2006/relationships"><Relationship Id="rId3" Type="http://schemas.openxmlformats.org/officeDocument/2006/relationships/image" Target="../media/image2.png"></Relationship><Relationship Id="rId2" Type="http://schemas.openxmlformats.org/officeDocument/2006/relationships/notesSlide" Target="../notesSlides/notesSlide3.xml"></Relationship><Relationship Id="rId4" Type="http://schemas.openxmlformats.org/officeDocument/2006/relationships/slideLayout" Target="../slideLayouts/slideLayout1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2.png"></Relationship><Relationship Id="rId2" Type="http://schemas.openxmlformats.org/officeDocument/2006/relationships/notesSlide" Target="../notesSlides/notesSlide4.xml"></Relationship><Relationship Id="rId1" Type="http://schemas.openxmlformats.org/officeDocument/2006/relationships/slideLayout" Target="../slideLayouts/slideLayout1.xml"></Relationship></Relationships>
</file>

<file path=ppt/slides/_rels/slide5.xml.rels><?xml version="1.0" encoding="UTF-8"?>
<Relationships xmlns="http://schemas.openxmlformats.org/package/2006/relationships"><Relationship Id="rId3" Type="http://schemas.openxmlformats.org/officeDocument/2006/relationships/image" Target="../media/image2.png"></Relationship><Relationship Id="rId2" Type="http://schemas.openxmlformats.org/officeDocument/2006/relationships/notesSlide" Target="../notesSlides/notesSlide5.xml"></Relationship><Relationship Id="rId4" Type="http://schemas.openxmlformats.org/officeDocument/2006/relationships/slideLayout" Target="../slideLayouts/slideLayout1.xml"></Relationship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3.png"></Relationship><Relationship Id="rId2" Type="http://schemas.openxmlformats.org/officeDocument/2006/relationships/notesSlide" Target="../notesSlides/notesSlide6.xml"></Relationship><Relationship Id="rId4" Type="http://schemas.openxmlformats.org/officeDocument/2006/relationships/image" Target="../media/image2.png"></Relationship><Relationship Id="rId5" Type="http://schemas.openxmlformats.org/officeDocument/2006/relationships/slideLayout" Target="../slideLayouts/slideLayout1.xml"></Relationship></Relationships>
</file>

<file path=ppt/slides/_rels/slide7.xml.rels><?xml version="1.0" encoding="UTF-8"?>
<Relationships xmlns="http://schemas.openxmlformats.org/package/2006/relationships"><Relationship Id="rId3" Type="http://schemas.openxmlformats.org/officeDocument/2006/relationships/image" Target="../media/image2.png"></Relationship><Relationship Id="rId2" Type="http://schemas.openxmlformats.org/officeDocument/2006/relationships/notesSlide" Target="../notesSlides/notesSlide7.xml"></Relationship><Relationship Id="rId5" Type="http://schemas.openxmlformats.org/officeDocument/2006/relationships/image" Target="../media/fImage8322748541.png"></Relationship><Relationship Id="rId6" Type="http://schemas.openxmlformats.org/officeDocument/2006/relationships/slideLayout" Target="../slideLayouts/slideLayout1.xml"></Relationship></Relationships>
</file>

<file path=ppt/slides/_rels/slide8.xml.rels><?xml version="1.0" encoding="UTF-8"?>
<Relationships xmlns="http://schemas.openxmlformats.org/package/2006/relationships"><Relationship Id="rId3" Type="http://schemas.openxmlformats.org/officeDocument/2006/relationships/image" Target="../media/image2.png"></Relationship><Relationship Id="rId2" Type="http://schemas.openxmlformats.org/officeDocument/2006/relationships/notesSlide" Target="../notesSlides/notesSlide8.xml"></Relationship><Relationship Id="rId6" Type="http://schemas.openxmlformats.org/officeDocument/2006/relationships/image" Target="../media/fImage2487094628467.png"></Relationship><Relationship Id="rId7" Type="http://schemas.openxmlformats.org/officeDocument/2006/relationships/image" Target="../media/fImage2013474646334.png"></Relationship><Relationship Id="rId8" Type="http://schemas.openxmlformats.org/officeDocument/2006/relationships/image" Target="../media/fImage26165134656500.png"></Relationship><Relationship Id="rId9" Type="http://schemas.openxmlformats.org/officeDocument/2006/relationships/image" Target="../media/fImage29398344669169.png"></Relationship><Relationship Id="rId10" Type="http://schemas.openxmlformats.org/officeDocument/2006/relationships/image" Target="../media/fImage6483274675724.png"></Relationship><Relationship Id="rId11" Type="http://schemas.openxmlformats.org/officeDocument/2006/relationships/image" Target="../media/fImage962924611478.png"></Relationship><Relationship Id="rId12" Type="http://schemas.openxmlformats.org/officeDocument/2006/relationships/image" Target="../media/fImage9077214699358.png"></Relationship><Relationship Id="rId13" Type="http://schemas.openxmlformats.org/officeDocument/2006/relationships/slideLayout" Target="../slideLayouts/slideLayout1.xml"></Relationship></Relationships>
</file>

<file path=ppt/slides/_rels/slide9.xml.rels><?xml version="1.0" encoding="UTF-8"?>
<Relationships xmlns="http://schemas.openxmlformats.org/package/2006/relationships"><Relationship Id="rId3" Type="http://schemas.openxmlformats.org/officeDocument/2006/relationships/image" Target="../media/image2.png"></Relationship><Relationship Id="rId2" Type="http://schemas.openxmlformats.org/officeDocument/2006/relationships/notesSlide" Target="../notesSlides/notesSlide9.xml"></Relationship><Relationship Id="rId4" Type="http://schemas.openxmlformats.org/officeDocument/2006/relationships/image" Target="../media/image7.jpeg"></Relationship><Relationship Id="rId5" Type="http://schemas.openxmlformats.org/officeDocument/2006/relationships/slideLayout" Target="../slideLayouts/slideLayout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3270" cy="457327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7" name="Rect 0"/>
          <p:cNvSpPr>
            <a:spLocks/>
          </p:cNvSpPr>
          <p:nvPr/>
        </p:nvSpPr>
        <p:spPr>
          <a:xfrm>
            <a:off x="3836035" y="631190"/>
            <a:ext cx="4521200" cy="5919470"/>
          </a:xfrm>
          <a:prstGeom prst="rect">
            <a:avLst/>
          </a:prstGeom>
          <a:solidFill>
            <a:schemeClr val="bg1">
              <a:lumMod val="95000"/>
              <a:lumOff val="0"/>
              <a:alpha val="91060"/>
            </a:schemeClr>
          </a:solidFill>
          <a:ln w="12700" cap="flat" cmpd="sng">
            <a:solidFill>
              <a:schemeClr val="tx1">
                <a:lumMod val="75000"/>
                <a:lumOff val="2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41" name="Group 5"/>
          <p:cNvGrpSpPr/>
          <p:nvPr/>
        </p:nvGrpSpPr>
        <p:grpSpPr>
          <a:xfrm>
            <a:off x="3727450" y="563880"/>
            <a:ext cx="4577715" cy="523875"/>
            <a:chOff x="3727450" y="563880"/>
            <a:chExt cx="4577715" cy="523875"/>
          </a:xfrm>
        </p:grpSpPr>
        <p:sp>
          <p:nvSpPr>
            <p:cNvPr id="43" name="Rect 0"/>
            <p:cNvSpPr txBox="1">
              <a:spLocks/>
            </p:cNvSpPr>
            <p:nvPr/>
          </p:nvSpPr>
          <p:spPr>
            <a:xfrm rot="0">
              <a:off x="3727450" y="563880"/>
              <a:ext cx="1785620" cy="52451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2800" b="0">
                  <a:effectLst>
                    <a:outerShdw sx="100000" sy="100000" blurRad="38100" dist="38100" dir="2700000" rotWithShape="0" algn="ctr">
                      <a:srgbClr val="000000">
                        <a:alpha val="42352"/>
                      </a:srgbClr>
                    </a:outerShdw>
                  </a:effectLst>
                  <a:latin typeface="배달의민족 한나는 열한살" charset="0"/>
                  <a:ea typeface="배달의민족 한나는 열한살" charset="0"/>
                </a:rPr>
                <a:t>URANOS</a:t>
              </a:r>
              <a:endParaRPr lang="ko-KR" altLang="en-US" sz="2800" b="0"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44" name="Rect 0"/>
            <p:cNvSpPr>
              <a:spLocks/>
            </p:cNvSpPr>
            <p:nvPr/>
          </p:nvSpPr>
          <p:spPr>
            <a:xfrm>
              <a:off x="8096250" y="678180"/>
              <a:ext cx="208915" cy="2324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800">
                  <a:solidFill>
                    <a:srgbClr val="FEAF3B"/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800">
                <a:solidFill>
                  <a:srgbClr val="FEAF3B"/>
                </a:solidFill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745" y="401320"/>
            <a:ext cx="2270760" cy="982980"/>
          </a:xfrm>
          <a:prstGeom prst="rect">
            <a:avLst/>
          </a:prstGeom>
          <a:noFill/>
        </p:spPr>
      </p:pic>
      <p:grpSp>
        <p:nvGrpSpPr>
          <p:cNvPr id="6" name="Group 5"/>
          <p:cNvGrpSpPr/>
          <p:nvPr/>
        </p:nvGrpSpPr>
        <p:grpSpPr>
          <a:xfrm>
            <a:off x="9438640" y="499745"/>
            <a:ext cx="2180590" cy="255270"/>
            <a:chOff x="9438640" y="499745"/>
            <a:chExt cx="2180590" cy="255270"/>
          </a:xfrm>
        </p:grpSpPr>
        <p:sp>
          <p:nvSpPr>
            <p:cNvPr id="4" name="Rect 0"/>
            <p:cNvSpPr>
              <a:spLocks/>
            </p:cNvSpPr>
            <p:nvPr/>
          </p:nvSpPr>
          <p:spPr>
            <a:xfrm>
              <a:off x="9438640" y="499745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로그인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5" name="Rect 0"/>
            <p:cNvSpPr>
              <a:spLocks/>
            </p:cNvSpPr>
            <p:nvPr/>
          </p:nvSpPr>
          <p:spPr>
            <a:xfrm>
              <a:off x="10561955" y="502920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회원가입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3270" cy="243840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18" name="Group 5"/>
          <p:cNvGrpSpPr/>
          <p:nvPr/>
        </p:nvGrpSpPr>
        <p:grpSpPr>
          <a:xfrm>
            <a:off x="11589385" y="74930"/>
            <a:ext cx="113665" cy="104775"/>
            <a:chOff x="11589385" y="74930"/>
            <a:chExt cx="113665" cy="104775"/>
          </a:xfrm>
        </p:grpSpPr>
        <p:sp>
          <p:nvSpPr>
            <p:cNvPr id="16" name="Rect 0"/>
            <p:cNvSpPr>
              <a:spLocks/>
            </p:cNvSpPr>
            <p:nvPr/>
          </p:nvSpPr>
          <p:spPr>
            <a:xfrm>
              <a:off x="11617325" y="74930"/>
              <a:ext cx="85725" cy="76835"/>
            </a:xfrm>
            <a:prstGeom prst="rect">
              <a:avLst/>
            </a:prstGeom>
            <a:noFill/>
            <a:ln w="14605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>
              <a:off x="11589385" y="102870"/>
              <a:ext cx="86360" cy="77470"/>
            </a:xfrm>
            <a:prstGeom prst="rect">
              <a:avLst/>
            </a:prstGeom>
            <a:solidFill>
              <a:schemeClr val="bg1">
                <a:lumMod val="95000"/>
                <a:lumOff val="0"/>
              </a:schemeClr>
            </a:solidFill>
            <a:ln w="14605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9" name="Rect 0"/>
          <p:cNvSpPr txBox="1">
            <a:spLocks/>
          </p:cNvSpPr>
          <p:nvPr/>
        </p:nvSpPr>
        <p:spPr>
          <a:xfrm>
            <a:off x="11830050" y="-28575"/>
            <a:ext cx="239395" cy="3092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X</a:t>
            </a:r>
            <a:endParaRPr lang="ko-KR" altLang="en-US" sz="1400" b="1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0" name="Rect 0"/>
          <p:cNvSpPr txBox="1">
            <a:spLocks/>
          </p:cNvSpPr>
          <p:nvPr/>
        </p:nvSpPr>
        <p:spPr>
          <a:xfrm>
            <a:off x="11153775" y="-28575"/>
            <a:ext cx="408940" cy="3092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ㅡ</a:t>
            </a:r>
            <a:endParaRPr lang="ko-KR" altLang="en-US" sz="1400" b="1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5" name="Rect 0"/>
          <p:cNvSpPr>
            <a:spLocks/>
          </p:cNvSpPr>
          <p:nvPr/>
        </p:nvSpPr>
        <p:spPr>
          <a:xfrm>
            <a:off x="5057775" y="5814060"/>
            <a:ext cx="2084070" cy="582295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sz="20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ctr" rotWithShape="0">
                    <a:srgbClr val="000000">
                      <a:alpha val="42745"/>
                    </a:srgbClr>
                  </a:outerShdw>
                </a:effectLst>
                <a:latin typeface="배달의민족 한나는 열한살" charset="0"/>
                <a:ea typeface="배달의민족 한나는 열한살" charset="0"/>
              </a:rPr>
              <a:t>JOIN</a:t>
            </a: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46" name="Rect 0"/>
          <p:cNvSpPr txBox="1">
            <a:spLocks/>
          </p:cNvSpPr>
          <p:nvPr/>
        </p:nvSpPr>
        <p:spPr>
          <a:xfrm rot="0">
            <a:off x="4032250" y="1055370"/>
            <a:ext cx="413258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sz="1800">
                <a:latin typeface="제주고딕" charset="0"/>
                <a:ea typeface="제주고딕" charset="0"/>
              </a:rPr>
              <a:t>동행자가</a:t>
            </a:r>
            <a:r>
              <a:rPr lang="ko-KR" sz="1800">
                <a:latin typeface="제주고딕" charset="0"/>
                <a:ea typeface="제주고딕" charset="0"/>
              </a:rPr>
              <a:t> </a:t>
            </a:r>
            <a:r>
              <a:rPr lang="ko-KR" sz="1800">
                <a:latin typeface="제주고딕" charset="0"/>
                <a:ea typeface="제주고딕" charset="0"/>
              </a:rPr>
              <a:t>필요한가요?</a:t>
            </a:r>
            <a:r>
              <a:rPr lang="ko-KR" sz="1800">
                <a:latin typeface="제주고딕" charset="0"/>
                <a:ea typeface="제주고딕" charset="0"/>
              </a:rPr>
              <a:t> </a:t>
            </a:r>
            <a:r>
              <a:rPr lang="ko-KR" sz="1800">
                <a:latin typeface="제주고딕" charset="0"/>
                <a:ea typeface="제주고딕" charset="0"/>
              </a:rPr>
              <a:t>그렇다면</a:t>
            </a:r>
            <a:r>
              <a:rPr lang="ko-KR" sz="1800">
                <a:latin typeface="제주고딕" charset="0"/>
                <a:ea typeface="제주고딕" charset="0"/>
              </a:rPr>
              <a:t> </a:t>
            </a:r>
            <a:r>
              <a:rPr lang="ko-KR" sz="1800">
                <a:latin typeface="제주고딕" charset="0"/>
                <a:ea typeface="제주고딕" charset="0"/>
              </a:rPr>
              <a:t>같이가치!</a:t>
            </a:r>
            <a:endParaRPr lang="ko-KR" altLang="en-US" sz="1800">
              <a:latin typeface="제주고딕" charset="0"/>
              <a:ea typeface="제주고딕" charset="0"/>
            </a:endParaRPr>
          </a:p>
        </p:txBody>
      </p:sp>
      <p:grpSp>
        <p:nvGrpSpPr>
          <p:cNvPr id="82" name="그룹 412"/>
          <p:cNvGrpSpPr/>
          <p:nvPr/>
        </p:nvGrpSpPr>
        <p:grpSpPr>
          <a:xfrm>
            <a:off x="4646295" y="1606550"/>
            <a:ext cx="2773045" cy="4218305"/>
            <a:chOff x="4646295" y="1606550"/>
            <a:chExt cx="2773045" cy="4218305"/>
          </a:xfrm>
        </p:grpSpPr>
        <p:grpSp>
          <p:nvGrpSpPr>
            <p:cNvPr id="68" name="그룹 397"/>
            <p:cNvGrpSpPr/>
            <p:nvPr/>
          </p:nvGrpSpPr>
          <p:grpSpPr>
            <a:xfrm>
              <a:off x="4770120" y="1606550"/>
              <a:ext cx="2641600" cy="4180840"/>
              <a:chOff x="4770120" y="1606550"/>
              <a:chExt cx="2641600" cy="4180840"/>
            </a:xfrm>
          </p:grpSpPr>
          <p:grpSp>
            <p:nvGrpSpPr>
              <p:cNvPr id="48" name="Group 5"/>
              <p:cNvGrpSpPr/>
              <p:nvPr/>
            </p:nvGrpSpPr>
            <p:grpSpPr>
              <a:xfrm>
                <a:off x="4770120" y="1606550"/>
                <a:ext cx="2641600" cy="451485"/>
                <a:chOff x="4770120" y="1606550"/>
                <a:chExt cx="2641600" cy="451485"/>
              </a:xfrm>
            </p:grpSpPr>
            <p:cxnSp>
              <p:nvCxnSpPr>
                <p:cNvPr id="22" name="Rect 0"/>
                <p:cNvCxnSpPr/>
                <p:nvPr/>
              </p:nvCxnSpPr>
              <p:spPr>
                <a:xfrm rot="0">
                  <a:off x="4770120" y="2047240"/>
                  <a:ext cx="2642235" cy="11430"/>
                </a:xfrm>
                <a:prstGeom prst="line"/>
                <a:ln w="28575" cap="flat" cmpd="sng">
                  <a:solidFill>
                    <a:srgbClr val="FEAF3B">
                      <a:alpha val="100000"/>
                    </a:srgbClr>
                  </a:solidFill>
                  <a:prstDash val="solid"/>
                  <a:miter lim="800000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Rect 0"/>
                <p:cNvSpPr txBox="1">
                  <a:spLocks/>
                </p:cNvSpPr>
                <p:nvPr/>
              </p:nvSpPr>
              <p:spPr>
                <a:xfrm rot="0">
                  <a:off x="6054725" y="1606550"/>
                  <a:ext cx="1247775" cy="432435"/>
                </a:xfrm>
                <a:prstGeom prst="rect"/>
                <a:noFill/>
                <a:ln w="0">
                  <a:noFill/>
                  <a:prstDash/>
                </a:ln>
              </p:spPr>
              <p:txBody>
                <a:bodyPr wrap="none" lIns="89535" tIns="46355" rIns="89535" bIns="46355" numCol="1" vert="horz" anchor="t">
                  <a:spAutoFit/>
                </a:bodyPr>
                <a:lstStyle/>
                <a:p>
                  <a:pPr marL="0" indent="0" algn="ctr" latinLnBrk="0" hangingPunct="1">
                    <a:buFontTx/>
                    <a:buNone/>
                  </a:pPr>
                  <a:r>
                    <a:rPr lang="ko-KR" sz="2200" b="1">
                      <a:latin typeface="맑은 고딕" charset="0"/>
                      <a:ea typeface="맑은 고딕" charset="0"/>
                    </a:rPr>
                    <a:t>김민아</a:t>
                  </a:r>
                  <a:endParaRPr lang="ko-KR" altLang="en-US" sz="2200" b="1">
                    <a:latin typeface="맑은 고딕" charset="0"/>
                    <a:ea typeface="맑은 고딕" charset="0"/>
                  </a:endParaRPr>
                </a:p>
              </p:txBody>
            </p:sp>
          </p:grpSp>
          <p:sp>
            <p:nvSpPr>
              <p:cNvPr id="52" name="텍스트 상자 380"/>
              <p:cNvSpPr txBox="1">
                <a:spLocks/>
              </p:cNvSpPr>
              <p:nvPr/>
            </p:nvSpPr>
            <p:spPr>
              <a:xfrm rot="0">
                <a:off x="6067425" y="2228850"/>
                <a:ext cx="1247140" cy="43243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sz="2200" b="1">
                    <a:latin typeface="맑은 고딕" charset="0"/>
                    <a:ea typeface="맑은 고딕" charset="0"/>
                  </a:rPr>
                  <a:t>강유경</a:t>
                </a:r>
                <a:endParaRPr lang="ko-KR" altLang="en-US" sz="2200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5" name="텍스트 상자 383"/>
              <p:cNvSpPr txBox="1">
                <a:spLocks/>
              </p:cNvSpPr>
              <p:nvPr/>
            </p:nvSpPr>
            <p:spPr>
              <a:xfrm rot="0">
                <a:off x="6067425" y="2863850"/>
                <a:ext cx="1247140" cy="43243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sz="2200" b="1">
                    <a:latin typeface="맑은 고딕" charset="0"/>
                    <a:ea typeface="맑은 고딕" charset="0"/>
                  </a:rPr>
                  <a:t>공병찬</a:t>
                </a:r>
                <a:endParaRPr lang="ko-KR" altLang="en-US" sz="2200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8" name="텍스트 상자 386"/>
              <p:cNvSpPr txBox="1">
                <a:spLocks/>
              </p:cNvSpPr>
              <p:nvPr/>
            </p:nvSpPr>
            <p:spPr>
              <a:xfrm rot="0">
                <a:off x="6061710" y="3484245"/>
                <a:ext cx="1247140" cy="43243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sz="2200" b="1">
                    <a:latin typeface="맑은 고딕" charset="0"/>
                    <a:ea typeface="맑은 고딕" charset="0"/>
                  </a:rPr>
                  <a:t>김정빈</a:t>
                </a:r>
                <a:endParaRPr lang="ko-KR" altLang="en-US" sz="2200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61" name="텍스트 상자 389"/>
              <p:cNvSpPr txBox="1">
                <a:spLocks/>
              </p:cNvSpPr>
              <p:nvPr/>
            </p:nvSpPr>
            <p:spPr>
              <a:xfrm rot="0">
                <a:off x="6067425" y="4124960"/>
                <a:ext cx="1247140" cy="43243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sz="2200" b="1">
                    <a:latin typeface="맑은 고딕" charset="0"/>
                    <a:ea typeface="맑은 고딕" charset="0"/>
                  </a:rPr>
                  <a:t>이정노</a:t>
                </a:r>
                <a:endParaRPr lang="ko-KR" altLang="en-US" sz="2200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64" name="텍스트 상자 392"/>
              <p:cNvSpPr txBox="1">
                <a:spLocks/>
              </p:cNvSpPr>
              <p:nvPr/>
            </p:nvSpPr>
            <p:spPr>
              <a:xfrm rot="0">
                <a:off x="6061710" y="4744720"/>
                <a:ext cx="1247140" cy="43243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sz="2200" b="1">
                    <a:latin typeface="맑은 고딕" charset="0"/>
                    <a:ea typeface="맑은 고딕" charset="0"/>
                  </a:rPr>
                  <a:t>정혁희</a:t>
                </a:r>
                <a:endParaRPr lang="ko-KR" altLang="en-US" sz="2200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67" name="텍스트 상자 395"/>
              <p:cNvSpPr txBox="1">
                <a:spLocks/>
              </p:cNvSpPr>
              <p:nvPr/>
            </p:nvSpPr>
            <p:spPr>
              <a:xfrm rot="0">
                <a:off x="6065520" y="5355590"/>
                <a:ext cx="1247140" cy="43243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sz="2200" b="1">
                    <a:latin typeface="맑은 고딕" charset="0"/>
                    <a:ea typeface="맑은 고딕" charset="0"/>
                  </a:rPr>
                  <a:t>지승빈</a:t>
                </a:r>
                <a:endParaRPr lang="ko-KR" altLang="en-US" sz="2200" b="1">
                  <a:latin typeface="맑은 고딕" charset="0"/>
                  <a:ea typeface="맑은 고딕" charset="0"/>
                </a:endParaRPr>
              </a:p>
            </p:txBody>
          </p:sp>
        </p:grpSp>
        <p:cxnSp>
          <p:nvCxnSpPr>
            <p:cNvPr id="69" name="도형 398"/>
            <p:cNvCxnSpPr/>
            <p:nvPr/>
          </p:nvCxnSpPr>
          <p:spPr>
            <a:xfrm rot="0">
              <a:off x="4770120" y="2663190"/>
              <a:ext cx="2642235" cy="1143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도형 399"/>
            <p:cNvCxnSpPr/>
            <p:nvPr/>
          </p:nvCxnSpPr>
          <p:spPr>
            <a:xfrm rot="0">
              <a:off x="4770120" y="3298190"/>
              <a:ext cx="2642235" cy="1143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도형 400"/>
            <p:cNvCxnSpPr/>
            <p:nvPr/>
          </p:nvCxnSpPr>
          <p:spPr>
            <a:xfrm rot="0">
              <a:off x="4772025" y="3922395"/>
              <a:ext cx="2642235" cy="1143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도형 401"/>
            <p:cNvCxnSpPr/>
            <p:nvPr/>
          </p:nvCxnSpPr>
          <p:spPr>
            <a:xfrm rot="0">
              <a:off x="4773930" y="4578350"/>
              <a:ext cx="2642235" cy="1143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도형 402"/>
            <p:cNvCxnSpPr/>
            <p:nvPr/>
          </p:nvCxnSpPr>
          <p:spPr>
            <a:xfrm rot="0">
              <a:off x="4775835" y="5202555"/>
              <a:ext cx="2642235" cy="1143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도형 403"/>
            <p:cNvCxnSpPr/>
            <p:nvPr/>
          </p:nvCxnSpPr>
          <p:spPr>
            <a:xfrm rot="0">
              <a:off x="4777740" y="5814060"/>
              <a:ext cx="2642235" cy="1143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텍스트 상자 404"/>
            <p:cNvSpPr txBox="1">
              <a:spLocks/>
            </p:cNvSpPr>
            <p:nvPr/>
          </p:nvSpPr>
          <p:spPr>
            <a:xfrm rot="0">
              <a:off x="4658360" y="1661795"/>
              <a:ext cx="913130" cy="37020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팀</a:t>
              </a:r>
              <a:r>
                <a:rPr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   </a:t>
              </a:r>
              <a:r>
                <a:rPr lang="ko-KR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장</a:t>
              </a:r>
              <a:r>
                <a:rPr lang="ko-KR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 </a:t>
              </a:r>
              <a:r>
                <a:rPr lang="ko-KR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:</a:t>
              </a: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endParaRPr>
            </a:p>
          </p:txBody>
        </p:sp>
        <p:sp>
          <p:nvSpPr>
            <p:cNvPr id="76" name="텍스트 상자 405"/>
            <p:cNvSpPr txBox="1">
              <a:spLocks/>
            </p:cNvSpPr>
            <p:nvPr/>
          </p:nvSpPr>
          <p:spPr>
            <a:xfrm rot="0">
              <a:off x="4646295" y="2286000"/>
              <a:ext cx="1109345" cy="37147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부팀장</a:t>
              </a:r>
              <a:r>
                <a:rPr lang="ko-KR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 :</a:t>
              </a: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endParaRPr>
            </a:p>
          </p:txBody>
        </p:sp>
        <p:sp>
          <p:nvSpPr>
            <p:cNvPr id="77" name="텍스트 상자 407"/>
            <p:cNvSpPr txBox="1">
              <a:spLocks/>
            </p:cNvSpPr>
            <p:nvPr/>
          </p:nvSpPr>
          <p:spPr>
            <a:xfrm rot="0">
              <a:off x="4649470" y="2924175"/>
              <a:ext cx="927100" cy="37020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팀</a:t>
              </a:r>
              <a:r>
                <a:rPr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   </a:t>
              </a:r>
              <a:r>
                <a:rPr lang="ko-KR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원 :</a:t>
              </a: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endParaRPr>
            </a:p>
          </p:txBody>
        </p:sp>
      </p:grpSp>
      <p:sp>
        <p:nvSpPr>
          <p:cNvPr id="83" name="텍스트 상자 25"/>
          <p:cNvSpPr txBox="1">
            <a:spLocks/>
          </p:cNvSpPr>
          <p:nvPr/>
        </p:nvSpPr>
        <p:spPr>
          <a:xfrm rot="0">
            <a:off x="4649470" y="3558540"/>
            <a:ext cx="92710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  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원 :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  <p:sp>
        <p:nvSpPr>
          <p:cNvPr id="84" name="텍스트 상자 26"/>
          <p:cNvSpPr txBox="1">
            <a:spLocks/>
          </p:cNvSpPr>
          <p:nvPr/>
        </p:nvSpPr>
        <p:spPr>
          <a:xfrm rot="0">
            <a:off x="4649470" y="4227195"/>
            <a:ext cx="92710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  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원 :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  <p:sp>
        <p:nvSpPr>
          <p:cNvPr id="85" name="텍스트 상자 27"/>
          <p:cNvSpPr txBox="1">
            <a:spLocks/>
          </p:cNvSpPr>
          <p:nvPr/>
        </p:nvSpPr>
        <p:spPr>
          <a:xfrm rot="0">
            <a:off x="4649470" y="4844415"/>
            <a:ext cx="92710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  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원 :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  <p:sp>
        <p:nvSpPr>
          <p:cNvPr id="86" name="텍스트 상자 28"/>
          <p:cNvSpPr txBox="1">
            <a:spLocks/>
          </p:cNvSpPr>
          <p:nvPr/>
        </p:nvSpPr>
        <p:spPr>
          <a:xfrm rot="0">
            <a:off x="4649470" y="5461635"/>
            <a:ext cx="92710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  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원 :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3905" cy="4573905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745" y="401320"/>
            <a:ext cx="2270760" cy="982980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3270" cy="243840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830" cy="259715"/>
            <a:chOff x="7391400" y="495300"/>
            <a:chExt cx="4227830" cy="259715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7070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Group 5"/>
          <p:cNvGrpSpPr/>
          <p:nvPr/>
        </p:nvGrpSpPr>
        <p:grpSpPr>
          <a:xfrm>
            <a:off x="11153775" y="-28575"/>
            <a:ext cx="916305" cy="309245"/>
            <a:chOff x="11153775" y="-28575"/>
            <a:chExt cx="916305" cy="309245"/>
          </a:xfrm>
        </p:grpSpPr>
        <p:sp>
          <p:nvSpPr>
            <p:cNvPr id="34" name="Rect 0"/>
            <p:cNvSpPr txBox="1">
              <a:spLocks/>
            </p:cNvSpPr>
            <p:nvPr/>
          </p:nvSpPr>
          <p:spPr>
            <a:xfrm>
              <a:off x="11830050" y="-28575"/>
              <a:ext cx="240030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Rect 0"/>
            <p:cNvSpPr txBox="1">
              <a:spLocks/>
            </p:cNvSpPr>
            <p:nvPr/>
          </p:nvSpPr>
          <p:spPr>
            <a:xfrm>
              <a:off x="11153775" y="-28575"/>
              <a:ext cx="409575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Group 5"/>
            <p:cNvGrpSpPr/>
            <p:nvPr/>
          </p:nvGrpSpPr>
          <p:grpSpPr>
            <a:xfrm>
              <a:off x="11589385" y="74930"/>
              <a:ext cx="114300" cy="105410"/>
              <a:chOff x="11589385" y="74930"/>
              <a:chExt cx="114300" cy="105410"/>
            </a:xfrm>
          </p:grpSpPr>
          <p:sp>
            <p:nvSpPr>
              <p:cNvPr id="37" name="Rect 0"/>
              <p:cNvSpPr>
                <a:spLocks/>
              </p:cNvSpPr>
              <p:nvPr/>
            </p:nvSpPr>
            <p:spPr>
              <a:xfrm>
                <a:off x="11617325" y="74930"/>
                <a:ext cx="86360" cy="77470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Rect 0"/>
              <p:cNvSpPr>
                <a:spLocks/>
              </p:cNvSpPr>
              <p:nvPr/>
            </p:nvSpPr>
            <p:spPr>
              <a:xfrm>
                <a:off x="11589385" y="102870"/>
                <a:ext cx="86360" cy="77470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Rect 0"/>
          <p:cNvSpPr txBox="1">
            <a:spLocks/>
          </p:cNvSpPr>
          <p:nvPr/>
        </p:nvSpPr>
        <p:spPr>
          <a:xfrm>
            <a:off x="2818765" y="1125220"/>
            <a:ext cx="1084580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7. 느낀점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41" name="텍스트 상자 313"/>
          <p:cNvSpPr txBox="1">
            <a:spLocks/>
          </p:cNvSpPr>
          <p:nvPr/>
        </p:nvSpPr>
        <p:spPr>
          <a:xfrm>
            <a:off x="1134745" y="4797425"/>
            <a:ext cx="1066165" cy="462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400">
                <a:latin typeface="제주고딕" charset="0"/>
                <a:ea typeface="제주고딕" charset="0"/>
              </a:rPr>
              <a:t>강유경</a:t>
            </a:r>
            <a:endParaRPr lang="ko-KR" altLang="en-US" sz="2400">
              <a:latin typeface="제주고딕" charset="0"/>
              <a:ea typeface="제주고딕" charset="0"/>
            </a:endParaRPr>
          </a:p>
        </p:txBody>
      </p:sp>
      <p:pic>
        <p:nvPicPr>
          <p:cNvPr id="42" name="그림 21"/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" y="2082800"/>
            <a:ext cx="2639695" cy="2520950"/>
          </a:xfrm>
          <a:prstGeom prst="roundRect">
            <a:avLst/>
          </a:prstGeom>
          <a:noFill/>
          <a:ln w="0" cap="flat" cmpd="sng">
            <a:prstDash/>
          </a:ln>
        </p:spPr>
      </p:pic>
      <p:sp>
        <p:nvSpPr>
          <p:cNvPr id="43" name="텍스트 상자 26"/>
          <p:cNvSpPr txBox="1">
            <a:spLocks/>
          </p:cNvSpPr>
          <p:nvPr/>
        </p:nvSpPr>
        <p:spPr>
          <a:xfrm rot="0">
            <a:off x="3810000" y="1827530"/>
            <a:ext cx="7031990" cy="378904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>
            <a:lvl1pPr marL="0" indent="0" algn="just" latinLnBrk="0">
              <a:buFontTx/>
              <a:buNone/>
              <a:defRPr lang="en-GB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en-US"/>
              <a:t>충분한 회의를 통해 많은 부분을 결정한 후 시작하였다고 생각했는데</a:t>
            </a:r>
            <a:r>
              <a:rPr lang="en-US" altLang="ko-KR"/>
              <a:t>, </a:t>
            </a:r>
            <a:r>
              <a:rPr lang="ko-KR" altLang="en-US"/>
              <a:t>진행하면서 이 부분도 미리 정해 놓고 했으면 좋았을 걸이라는 생각이 드는 부분들이 있었다</a:t>
            </a:r>
            <a:r>
              <a:rPr lang="en-US" altLang="ko-KR"/>
              <a:t>. </a:t>
            </a:r>
            <a:r>
              <a:rPr lang="ko-KR" altLang="en-US"/>
              <a:t>다음번에는 진행하기 전에 조금 더 </a:t>
            </a:r>
            <a:r>
              <a:rPr lang="ko-KR" altLang="en-US">
                <a:solidFill>
                  <a:srgbClr val="FEAF3B"/>
                </a:solidFill>
              </a:rPr>
              <a:t>세분화</a:t>
            </a:r>
            <a:r>
              <a:rPr lang="ko-KR" altLang="en-US"/>
              <a:t>하여 정해야 되겠다고 생각했다</a:t>
            </a:r>
            <a:r>
              <a:rPr lang="en-US" altLang="ko-KR"/>
              <a:t>.</a:t>
            </a:r>
            <a:endParaRPr lang="ko-KR" altLang="en-US"/>
          </a:p>
          <a:p>
            <a:pPr marL="0" indent="0" latinLnBrk="0">
              <a:buFontTx/>
              <a:buNone/>
            </a:pPr>
            <a:r>
              <a:rPr lang="ko-KR" altLang="en-US"/>
              <a:t> </a:t>
            </a:r>
            <a:endParaRPr lang="ko-KR" altLang="en-US"/>
          </a:p>
          <a:p>
            <a:pPr marL="0" indent="0" latinLnBrk="0">
              <a:buFontTx/>
              <a:buNone/>
            </a:pPr>
            <a:r>
              <a:rPr lang="en-US" altLang="ko-KR"/>
              <a:t>MVC2</a:t>
            </a:r>
            <a:r>
              <a:rPr lang="ko-KR" altLang="en-US"/>
              <a:t>구조로 프로젝트를 진행하면서 </a:t>
            </a:r>
            <a:r>
              <a:rPr lang="en-US" altLang="ko-KR"/>
              <a:t>URL</a:t>
            </a:r>
            <a:r>
              <a:rPr lang="ko-KR" altLang="en-US"/>
              <a:t>에 대해 잘못 이해했던 부분을 바로잡을 수 있었고 경로가 조금만 달라져도 작동하지 않는 것을 보면서 </a:t>
            </a:r>
            <a:r>
              <a:rPr lang="en-US" altLang="ko-KR">
                <a:solidFill>
                  <a:srgbClr val="FEAF3B"/>
                </a:solidFill>
              </a:rPr>
              <a:t>URL</a:t>
            </a:r>
            <a:r>
              <a:rPr lang="ko-KR" altLang="en-US">
                <a:solidFill>
                  <a:srgbClr val="FEAF3B"/>
                </a:solidFill>
              </a:rPr>
              <a:t>의 중요성</a:t>
            </a:r>
            <a:r>
              <a:rPr lang="ko-KR" altLang="en-US"/>
              <a:t>을 다시 한번 더 느끼게 되었다</a:t>
            </a:r>
            <a:r>
              <a:rPr lang="en-US" altLang="ko-KR"/>
              <a:t>.</a:t>
            </a:r>
            <a:endParaRPr lang="ko-KR" altLang="en-US"/>
          </a:p>
          <a:p>
            <a:pPr marL="0" indent="0" latinLnBrk="0">
              <a:buFontTx/>
              <a:buNone/>
            </a:pPr>
            <a:r>
              <a:rPr lang="ko-KR" altLang="en-US"/>
              <a:t>또한</a:t>
            </a:r>
            <a:r>
              <a:rPr lang="en-US" altLang="ko-KR"/>
              <a:t>, </a:t>
            </a:r>
            <a:r>
              <a:rPr lang="ko-KR" altLang="en-US"/>
              <a:t>기능을 먼저 구현한 후 </a:t>
            </a:r>
            <a:r>
              <a:rPr lang="en-US" altLang="ko-KR"/>
              <a:t>CSS</a:t>
            </a:r>
            <a:r>
              <a:rPr lang="ko-KR" altLang="en-US"/>
              <a:t>를 적용하다 보니 잘못 적용하면 기능이 구현되지 않는 경우가 있어 주의해야 했다</a:t>
            </a:r>
            <a:r>
              <a:rPr lang="en-US" altLang="ko-KR"/>
              <a:t>. </a:t>
            </a:r>
            <a:r>
              <a:rPr lang="ko-KR" altLang="en-US"/>
              <a:t>처음에는 적용하는 것이 막막했는데 프로젝트에 적용을 하면서 사용하는 것이 익숙해졌고 고객의 입장에서 다시 한번 생각해 보는 계기가 되었다</a:t>
            </a:r>
            <a:r>
              <a:rPr lang="en-US" altLang="ko-KR"/>
              <a:t>. </a:t>
            </a:r>
            <a:r>
              <a:rPr lang="ko-KR" altLang="en-US"/>
              <a:t>모바일 최적화 부분이 아직은 좀 부족한 것 같아 더 공부해야겠다고 생각했다</a:t>
            </a:r>
            <a:r>
              <a:rPr lang="en-US" altLang="ko-KR"/>
              <a:t>.</a:t>
            </a:r>
            <a:endParaRPr lang="ko-KR" altLang="en-US"/>
          </a:p>
          <a:p>
            <a:pPr marL="0" indent="0" latinLnBrk="0">
              <a:buFontTx/>
              <a:buNone/>
            </a:pPr>
            <a:r>
              <a:rPr lang="ko-KR" altLang="en-US"/>
              <a:t>유난히 막막하고 부족한 부분이 많아 힘들었던 프로젝트였지만 실시간으로 소통하면서 서로 알려주고 도와주며 격려해 준 팀원들이 있어 잘 마무리할 수 있었던 것 같다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4540" cy="457454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745" y="401320"/>
            <a:ext cx="2270760" cy="982980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3270" cy="243840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830" cy="259715"/>
            <a:chOff x="7391400" y="495300"/>
            <a:chExt cx="4227830" cy="259715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7070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Group 5"/>
          <p:cNvGrpSpPr/>
          <p:nvPr/>
        </p:nvGrpSpPr>
        <p:grpSpPr>
          <a:xfrm>
            <a:off x="11153775" y="-28575"/>
            <a:ext cx="916305" cy="309245"/>
            <a:chOff x="11153775" y="-28575"/>
            <a:chExt cx="916305" cy="309245"/>
          </a:xfrm>
        </p:grpSpPr>
        <p:sp>
          <p:nvSpPr>
            <p:cNvPr id="34" name="Rect 0"/>
            <p:cNvSpPr txBox="1">
              <a:spLocks/>
            </p:cNvSpPr>
            <p:nvPr/>
          </p:nvSpPr>
          <p:spPr>
            <a:xfrm>
              <a:off x="11830050" y="-28575"/>
              <a:ext cx="240030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Rect 0"/>
            <p:cNvSpPr txBox="1">
              <a:spLocks/>
            </p:cNvSpPr>
            <p:nvPr/>
          </p:nvSpPr>
          <p:spPr>
            <a:xfrm>
              <a:off x="11153775" y="-28575"/>
              <a:ext cx="409575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Group 5"/>
            <p:cNvGrpSpPr/>
            <p:nvPr/>
          </p:nvGrpSpPr>
          <p:grpSpPr>
            <a:xfrm>
              <a:off x="11589385" y="74930"/>
              <a:ext cx="114300" cy="105410"/>
              <a:chOff x="11589385" y="74930"/>
              <a:chExt cx="114300" cy="105410"/>
            </a:xfrm>
          </p:grpSpPr>
          <p:sp>
            <p:nvSpPr>
              <p:cNvPr id="37" name="Rect 0"/>
              <p:cNvSpPr>
                <a:spLocks/>
              </p:cNvSpPr>
              <p:nvPr/>
            </p:nvSpPr>
            <p:spPr>
              <a:xfrm>
                <a:off x="11617325" y="74930"/>
                <a:ext cx="86360" cy="77470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Rect 0"/>
              <p:cNvSpPr>
                <a:spLocks/>
              </p:cNvSpPr>
              <p:nvPr/>
            </p:nvSpPr>
            <p:spPr>
              <a:xfrm>
                <a:off x="11589385" y="102870"/>
                <a:ext cx="86360" cy="77470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Rect 0"/>
          <p:cNvSpPr txBox="1">
            <a:spLocks/>
          </p:cNvSpPr>
          <p:nvPr/>
        </p:nvSpPr>
        <p:spPr>
          <a:xfrm>
            <a:off x="2818765" y="1125220"/>
            <a:ext cx="1084580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7. 느낀점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40" name="텍스트 상자 314"/>
          <p:cNvSpPr txBox="1">
            <a:spLocks/>
          </p:cNvSpPr>
          <p:nvPr/>
        </p:nvSpPr>
        <p:spPr>
          <a:xfrm>
            <a:off x="1134745" y="4797425"/>
            <a:ext cx="1066165" cy="462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400">
                <a:latin typeface="제주고딕" charset="0"/>
                <a:ea typeface="제주고딕" charset="0"/>
              </a:rPr>
              <a:t>공병찬</a:t>
            </a:r>
            <a:endParaRPr lang="ko-KR" altLang="en-US" sz="2400">
              <a:latin typeface="제주고딕" charset="0"/>
              <a:ea typeface="제주고딕" charset="0"/>
            </a:endParaRPr>
          </a:p>
        </p:txBody>
      </p:sp>
      <p:pic>
        <p:nvPicPr>
          <p:cNvPr id="41" name="그림 9"/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55" y="2060575"/>
            <a:ext cx="2639695" cy="2520950"/>
          </a:xfrm>
          <a:prstGeom prst="roundRect">
            <a:avLst/>
          </a:prstGeom>
          <a:noFill/>
          <a:ln w="0" cap="flat" cmpd="sng">
            <a:prstDash/>
          </a:ln>
        </p:spPr>
      </p:pic>
      <p:sp>
        <p:nvSpPr>
          <p:cNvPr id="42" name="텍스트 상자 6"/>
          <p:cNvSpPr txBox="1">
            <a:spLocks/>
          </p:cNvSpPr>
          <p:nvPr/>
        </p:nvSpPr>
        <p:spPr>
          <a:xfrm>
            <a:off x="3914140" y="1922780"/>
            <a:ext cx="6261735" cy="3542665"/>
          </a:xfrm>
          <a:prstGeom prst="rect">
            <a:avLst/>
          </a:prstGeom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just" latinLnBrk="0" hangingPunct="1">
              <a:buFontTx/>
              <a:buNone/>
            </a:pP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검색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기능을 만들 때 내가 입력한 검색어와 선택한 항목들을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다음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페이지로 가져와서 처리를 해야 하는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상황이었다.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처음 만들어 보는 기능이었지만 수업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시간에 배운 것과 인터넷 검색을 통해 해결할 수 있었다.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이때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URL의 중요성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을 느꼈다.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그다음부터도 문제가 생기면 URL을 잘 확인하면서 페이지 이동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시에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데이터의 흐름이 어떻게 돌아가는지 파악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하는데 많은 도움이 됐다.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우리들이 사이트를 만드는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건 당연히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고객을 위한 페이지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를 만드는 것이다. 제일 중요한 목표인데 이것에 대해서 잠시 소홀했었다.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로그인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화면에서 회원가입 버튼이 없고, 예약을 하다가 로그인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시에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처음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화면으로 돌아와서 했던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일을 반복하게 만들었다.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다음 기회에는 이런 실수를 반복하지 않도록 할 것이다.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4540" cy="457454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745" y="401320"/>
            <a:ext cx="2270760" cy="982980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3270" cy="243840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830" cy="259715"/>
            <a:chOff x="7391400" y="495300"/>
            <a:chExt cx="4227830" cy="259715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7070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Group 5"/>
          <p:cNvGrpSpPr/>
          <p:nvPr/>
        </p:nvGrpSpPr>
        <p:grpSpPr>
          <a:xfrm>
            <a:off x="11153775" y="-28575"/>
            <a:ext cx="916305" cy="309245"/>
            <a:chOff x="11153775" y="-28575"/>
            <a:chExt cx="916305" cy="309245"/>
          </a:xfrm>
        </p:grpSpPr>
        <p:sp>
          <p:nvSpPr>
            <p:cNvPr id="34" name="Rect 0"/>
            <p:cNvSpPr txBox="1">
              <a:spLocks/>
            </p:cNvSpPr>
            <p:nvPr/>
          </p:nvSpPr>
          <p:spPr>
            <a:xfrm>
              <a:off x="11830050" y="-28575"/>
              <a:ext cx="240030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Rect 0"/>
            <p:cNvSpPr txBox="1">
              <a:spLocks/>
            </p:cNvSpPr>
            <p:nvPr/>
          </p:nvSpPr>
          <p:spPr>
            <a:xfrm>
              <a:off x="11153775" y="-28575"/>
              <a:ext cx="409575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Group 5"/>
            <p:cNvGrpSpPr/>
            <p:nvPr/>
          </p:nvGrpSpPr>
          <p:grpSpPr>
            <a:xfrm>
              <a:off x="11589385" y="74930"/>
              <a:ext cx="114300" cy="105410"/>
              <a:chOff x="11589385" y="74930"/>
              <a:chExt cx="114300" cy="105410"/>
            </a:xfrm>
          </p:grpSpPr>
          <p:sp>
            <p:nvSpPr>
              <p:cNvPr id="37" name="Rect 0"/>
              <p:cNvSpPr>
                <a:spLocks/>
              </p:cNvSpPr>
              <p:nvPr/>
            </p:nvSpPr>
            <p:spPr>
              <a:xfrm>
                <a:off x="11617325" y="74930"/>
                <a:ext cx="86360" cy="77470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Rect 0"/>
              <p:cNvSpPr>
                <a:spLocks/>
              </p:cNvSpPr>
              <p:nvPr/>
            </p:nvSpPr>
            <p:spPr>
              <a:xfrm>
                <a:off x="11589385" y="102870"/>
                <a:ext cx="86360" cy="77470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Rect 0"/>
          <p:cNvSpPr txBox="1">
            <a:spLocks/>
          </p:cNvSpPr>
          <p:nvPr/>
        </p:nvSpPr>
        <p:spPr>
          <a:xfrm>
            <a:off x="2818765" y="1125220"/>
            <a:ext cx="1084580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7. 느낀점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40" name="텍스트 상자 315"/>
          <p:cNvSpPr txBox="1">
            <a:spLocks/>
          </p:cNvSpPr>
          <p:nvPr/>
        </p:nvSpPr>
        <p:spPr>
          <a:xfrm>
            <a:off x="1134745" y="4797425"/>
            <a:ext cx="1066165" cy="462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400">
                <a:latin typeface="제주고딕" charset="0"/>
                <a:ea typeface="제주고딕" charset="0"/>
              </a:rPr>
              <a:t>김정빈</a:t>
            </a:r>
            <a:endParaRPr lang="ko-KR" altLang="en-US" sz="2400">
              <a:latin typeface="제주고딕" charset="0"/>
              <a:ea typeface="제주고딕" charset="0"/>
            </a:endParaRPr>
          </a:p>
        </p:txBody>
      </p:sp>
      <p:pic>
        <p:nvPicPr>
          <p:cNvPr id="41" name="그림 18"/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5" y="2043430"/>
            <a:ext cx="2639695" cy="2520950"/>
          </a:xfrm>
          <a:prstGeom prst="roundRect">
            <a:avLst/>
          </a:prstGeom>
          <a:noFill/>
          <a:ln w="0" cap="flat" cmpd="sng">
            <a:prstDash/>
          </a:ln>
        </p:spPr>
      </p:pic>
      <p:sp>
        <p:nvSpPr>
          <p:cNvPr id="42" name="텍스트 상자 7"/>
          <p:cNvSpPr txBox="1">
            <a:spLocks/>
          </p:cNvSpPr>
          <p:nvPr/>
        </p:nvSpPr>
        <p:spPr>
          <a:xfrm>
            <a:off x="4121785" y="2190750"/>
            <a:ext cx="7612380" cy="3296285"/>
          </a:xfrm>
          <a:prstGeom prst="rect">
            <a:avLst/>
          </a:prstGeom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프로젝트의 난이도가 점점 올라가면서 시간이 부족해지고 힘에 부치는 상황이 많이 닥쳤지만 조원들의 도움이 큰 힘을 발휘해서 프로젝트를 잘 마칠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수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있었다.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이번에 맡았던 파트는 회원관리파트로, 고객이 우리 사이트를 이용하는데 가장 먼저 보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이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는 곳이다.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그렇기 때문에 누구보다도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고객의 입장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에서 사이트를 바라봐야 했으며 일어날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수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있는 최대한 많은 일들을 생각하며 프로젝트를 계획하고 제작해야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더불어, 중요한 항목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중 하나인 고객 데이터를 관리하는 방법도 잘 구상해야 했는데 데이터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흐름과 관련하여 부족한 점이 많았던 터라 걱정을 안고 시작했다.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하지만 걱정과는 반대로 데이터 흐름이 코드를 짜는데 앞길을 막지 않았고 오히려 재미를 주어 프로젝트 제작에 힘을 실어 주었다.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프로젝트를 마치며 가장 중요한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것은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조원과의 소통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이고 그다음은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데이터의 흐름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,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마지막은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코드의 간략화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라고 생각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한다.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endParaRPr lang="ko-KR" altLang="en-US" sz="1600">
              <a:latin typeface="제주고딕" charset="0"/>
              <a:ea typeface="제주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4540" cy="457454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745" y="401320"/>
            <a:ext cx="2270760" cy="982980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3270" cy="243840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830" cy="259715"/>
            <a:chOff x="7391400" y="495300"/>
            <a:chExt cx="4227830" cy="259715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7070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Group 5"/>
          <p:cNvGrpSpPr/>
          <p:nvPr/>
        </p:nvGrpSpPr>
        <p:grpSpPr>
          <a:xfrm>
            <a:off x="11153775" y="-28575"/>
            <a:ext cx="916305" cy="309245"/>
            <a:chOff x="11153775" y="-28575"/>
            <a:chExt cx="916305" cy="309245"/>
          </a:xfrm>
        </p:grpSpPr>
        <p:sp>
          <p:nvSpPr>
            <p:cNvPr id="34" name="Rect 0"/>
            <p:cNvSpPr txBox="1">
              <a:spLocks/>
            </p:cNvSpPr>
            <p:nvPr/>
          </p:nvSpPr>
          <p:spPr>
            <a:xfrm>
              <a:off x="11830050" y="-28575"/>
              <a:ext cx="240030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Rect 0"/>
            <p:cNvSpPr txBox="1">
              <a:spLocks/>
            </p:cNvSpPr>
            <p:nvPr/>
          </p:nvSpPr>
          <p:spPr>
            <a:xfrm>
              <a:off x="11153775" y="-28575"/>
              <a:ext cx="409575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Group 5"/>
            <p:cNvGrpSpPr/>
            <p:nvPr/>
          </p:nvGrpSpPr>
          <p:grpSpPr>
            <a:xfrm>
              <a:off x="11589385" y="74930"/>
              <a:ext cx="114300" cy="105410"/>
              <a:chOff x="11589385" y="74930"/>
              <a:chExt cx="114300" cy="105410"/>
            </a:xfrm>
          </p:grpSpPr>
          <p:sp>
            <p:nvSpPr>
              <p:cNvPr id="37" name="Rect 0"/>
              <p:cNvSpPr>
                <a:spLocks/>
              </p:cNvSpPr>
              <p:nvPr/>
            </p:nvSpPr>
            <p:spPr>
              <a:xfrm>
                <a:off x="11617325" y="74930"/>
                <a:ext cx="86360" cy="77470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Rect 0"/>
              <p:cNvSpPr>
                <a:spLocks/>
              </p:cNvSpPr>
              <p:nvPr/>
            </p:nvSpPr>
            <p:spPr>
              <a:xfrm>
                <a:off x="11589385" y="102870"/>
                <a:ext cx="86360" cy="77470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Rect 0"/>
          <p:cNvSpPr txBox="1">
            <a:spLocks/>
          </p:cNvSpPr>
          <p:nvPr/>
        </p:nvSpPr>
        <p:spPr>
          <a:xfrm>
            <a:off x="2818765" y="1125220"/>
            <a:ext cx="1084580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7. 느낀점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40" name="텍스트 상자 316"/>
          <p:cNvSpPr txBox="1">
            <a:spLocks/>
          </p:cNvSpPr>
          <p:nvPr/>
        </p:nvSpPr>
        <p:spPr>
          <a:xfrm>
            <a:off x="1134745" y="4797425"/>
            <a:ext cx="1066165" cy="462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400">
                <a:latin typeface="제주고딕" charset="0"/>
                <a:ea typeface="제주고딕" charset="0"/>
              </a:rPr>
              <a:t>이정노</a:t>
            </a:r>
            <a:endParaRPr lang="ko-KR" altLang="en-US" sz="2400">
              <a:latin typeface="제주고딕" charset="0"/>
              <a:ea typeface="제주고딕" charset="0"/>
            </a:endParaRPr>
          </a:p>
        </p:txBody>
      </p:sp>
      <p:pic>
        <p:nvPicPr>
          <p:cNvPr id="41" name="그림 319"/>
          <p:cNvPicPr>
            <a:picLocks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110" y="2095500"/>
            <a:ext cx="2639695" cy="2520950"/>
          </a:xfrm>
          <a:prstGeom prst="rect">
            <a:avLst/>
          </a:prstGeom>
          <a:noFill/>
        </p:spPr>
      </p:pic>
      <p:sp>
        <p:nvSpPr>
          <p:cNvPr id="42" name="텍스트 상자 8"/>
          <p:cNvSpPr txBox="1">
            <a:spLocks/>
          </p:cNvSpPr>
          <p:nvPr/>
        </p:nvSpPr>
        <p:spPr>
          <a:xfrm rot="0">
            <a:off x="4173220" y="1839595"/>
            <a:ext cx="6632575" cy="40354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 프로젝트를 하면서 느낀 점은 우선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 협업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을 하니 확실하게 책임감이 더해졌다.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팀에 피해가 가지 않도록 납기를 맞춰야 했기에 모두가 열심히 납기를 맞춰주었고,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처음 내가 맡았던 기능은 게시판 구현이었는데 게시판만 만들면 될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거라고 가볍게 생각했지만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생각보다 만들어야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할 부가적인 기능들이 많았다.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alert 띄우기, 댓글, 댓글이 있는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글은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삭제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가 불가능하게 하기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등 여러 기능들 중에서 댓글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부분이 가장 오래걸리고 어려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웠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던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거 같다.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게속 시행착오를 거치면서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데이터를 넘겨주고 받아오는 과정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들이 자연스레 익숙해졌고,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이 과정들이 눈에 보이기 시작하면서 기능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구현의 속도가 올라가고 있다는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걸 느낄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수 있었다.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처음에는 그저 막막하기만 했던 부분들이 하나하나씩 해결되어가면서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생각한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대로 기능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구현이 되었을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때 엄청난 성취감을 느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꼈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그러면서 점점 기능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구현에 대한 재미가 붙고 모르는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부분은 팀원들과 소통하면서 배우기도 하고 알려주기도 하면서 힘들었지만 참 즐거웠던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프로젝트 였다.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3270" cy="457327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745" y="401320"/>
            <a:ext cx="2270760" cy="982980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3270" cy="243840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830" cy="259715"/>
            <a:chOff x="7391400" y="495300"/>
            <a:chExt cx="4227830" cy="259715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7070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Group 5"/>
          <p:cNvGrpSpPr/>
          <p:nvPr/>
        </p:nvGrpSpPr>
        <p:grpSpPr>
          <a:xfrm>
            <a:off x="11153775" y="-28575"/>
            <a:ext cx="916305" cy="309245"/>
            <a:chOff x="11153775" y="-28575"/>
            <a:chExt cx="916305" cy="309245"/>
          </a:xfrm>
        </p:grpSpPr>
        <p:sp>
          <p:nvSpPr>
            <p:cNvPr id="34" name="Rect 0"/>
            <p:cNvSpPr txBox="1">
              <a:spLocks/>
            </p:cNvSpPr>
            <p:nvPr/>
          </p:nvSpPr>
          <p:spPr>
            <a:xfrm>
              <a:off x="11830050" y="-28575"/>
              <a:ext cx="240030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Rect 0"/>
            <p:cNvSpPr txBox="1">
              <a:spLocks/>
            </p:cNvSpPr>
            <p:nvPr/>
          </p:nvSpPr>
          <p:spPr>
            <a:xfrm>
              <a:off x="11153775" y="-28575"/>
              <a:ext cx="409575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Group 5"/>
            <p:cNvGrpSpPr/>
            <p:nvPr/>
          </p:nvGrpSpPr>
          <p:grpSpPr>
            <a:xfrm>
              <a:off x="11589385" y="74930"/>
              <a:ext cx="114300" cy="105410"/>
              <a:chOff x="11589385" y="74930"/>
              <a:chExt cx="114300" cy="105410"/>
            </a:xfrm>
          </p:grpSpPr>
          <p:sp>
            <p:nvSpPr>
              <p:cNvPr id="37" name="Rect 0"/>
              <p:cNvSpPr>
                <a:spLocks/>
              </p:cNvSpPr>
              <p:nvPr/>
            </p:nvSpPr>
            <p:spPr>
              <a:xfrm>
                <a:off x="11617325" y="74930"/>
                <a:ext cx="86360" cy="77470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Rect 0"/>
              <p:cNvSpPr>
                <a:spLocks/>
              </p:cNvSpPr>
              <p:nvPr/>
            </p:nvSpPr>
            <p:spPr>
              <a:xfrm>
                <a:off x="11589385" y="102870"/>
                <a:ext cx="86360" cy="77470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Rect 0"/>
          <p:cNvSpPr txBox="1">
            <a:spLocks/>
          </p:cNvSpPr>
          <p:nvPr/>
        </p:nvSpPr>
        <p:spPr>
          <a:xfrm>
            <a:off x="2818765" y="1125220"/>
            <a:ext cx="1084580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7. 느낀점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40" name="텍스트 상자 317"/>
          <p:cNvSpPr txBox="1">
            <a:spLocks/>
          </p:cNvSpPr>
          <p:nvPr/>
        </p:nvSpPr>
        <p:spPr>
          <a:xfrm>
            <a:off x="1134745" y="4797425"/>
            <a:ext cx="1066165" cy="462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400">
                <a:latin typeface="제주고딕" charset="0"/>
                <a:ea typeface="제주고딕" charset="0"/>
              </a:rPr>
              <a:t>정혁희</a:t>
            </a:r>
            <a:endParaRPr lang="ko-KR" altLang="en-US" sz="2400">
              <a:latin typeface="제주고딕" charset="0"/>
              <a:ea typeface="제주고딕" charset="0"/>
            </a:endParaRPr>
          </a:p>
        </p:txBody>
      </p:sp>
      <p:pic>
        <p:nvPicPr>
          <p:cNvPr id="41" name="그림 24"/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" y="2077720"/>
            <a:ext cx="2639695" cy="2520950"/>
          </a:xfrm>
          <a:prstGeom prst="roundRect">
            <a:avLst/>
          </a:prstGeom>
          <a:noFill/>
          <a:ln w="0" cap="flat" cmpd="sng">
            <a:prstDash/>
          </a:ln>
        </p:spPr>
      </p:pic>
      <p:sp>
        <p:nvSpPr>
          <p:cNvPr id="42" name="텍스트 상자 9"/>
          <p:cNvSpPr txBox="1">
            <a:spLocks/>
          </p:cNvSpPr>
          <p:nvPr/>
        </p:nvSpPr>
        <p:spPr>
          <a:xfrm rot="0">
            <a:off x="3571875" y="2190750"/>
            <a:ext cx="8162290" cy="35426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 우라노스는 MVC2 패턴 흐름을 이용하여 고객에게 서비스를 제공하는 웹사이트를 구축하였다. 처음 시작은 주제를 정하고, DB과 서블릿의 흐름을 설계하고, 일정을 협의하고, 업무를 분담하는 일이었다.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내가 맡은 주요한 파트는 웹사이트 서비스를 이용하기 위해서 가장 필수적인 기능을 제공해야 하는 회원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파트였다.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로그인, 내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정보 확인 등의 기능을 구현하면서 DB의 데이터 흐름이 서블릿 컨트롤러까지 이동시키는 것에는 큰 어려움은 없었다. 그러나 처음 JSP에서 데이터를 받게 할 때,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포워드 이동과 리다이렉트 이동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을 실제로 활용할 때에는 적잖은 고민이 되기 시작했다. 그러나 다행히도 페이지 이동을 구현하는 것의 방법은 배워 알고 있었고, 또 팀원들의 도움으로 실제로 써보고 체감을 하면서 점차 익숙해져갔다. 그리고 JSP에서는 자바로 데이터를 표현식으로, 받은 데이터를 활용하고 onclick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등의 JS의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이벤트 함수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를 혼용하여 쓰는 방법은 꽤 재미있는 부분이었다고 생각한다. 이번 프로젝트에서 가장 아쉬운 부분은 큰 어려움이 없었다고 생각했던 웹사이트의 서비스 기능을 설계하는 부분이라고 생각한다. 그래서 다음 기회엔 좀 더 구체적인 설계를 해볼 생각이다.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4540" cy="457454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745" y="401320"/>
            <a:ext cx="2270760" cy="982980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3270" cy="243840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830" cy="259715"/>
            <a:chOff x="7391400" y="495300"/>
            <a:chExt cx="4227830" cy="259715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7070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Group 5"/>
          <p:cNvGrpSpPr/>
          <p:nvPr/>
        </p:nvGrpSpPr>
        <p:grpSpPr>
          <a:xfrm>
            <a:off x="11153775" y="-28575"/>
            <a:ext cx="916305" cy="309245"/>
            <a:chOff x="11153775" y="-28575"/>
            <a:chExt cx="916305" cy="309245"/>
          </a:xfrm>
        </p:grpSpPr>
        <p:sp>
          <p:nvSpPr>
            <p:cNvPr id="34" name="Rect 0"/>
            <p:cNvSpPr txBox="1">
              <a:spLocks/>
            </p:cNvSpPr>
            <p:nvPr/>
          </p:nvSpPr>
          <p:spPr>
            <a:xfrm>
              <a:off x="11830050" y="-28575"/>
              <a:ext cx="240030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Rect 0"/>
            <p:cNvSpPr txBox="1">
              <a:spLocks/>
            </p:cNvSpPr>
            <p:nvPr/>
          </p:nvSpPr>
          <p:spPr>
            <a:xfrm>
              <a:off x="11153775" y="-28575"/>
              <a:ext cx="409575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Group 5"/>
            <p:cNvGrpSpPr/>
            <p:nvPr/>
          </p:nvGrpSpPr>
          <p:grpSpPr>
            <a:xfrm>
              <a:off x="11589385" y="74930"/>
              <a:ext cx="114300" cy="105410"/>
              <a:chOff x="11589385" y="74930"/>
              <a:chExt cx="114300" cy="105410"/>
            </a:xfrm>
          </p:grpSpPr>
          <p:sp>
            <p:nvSpPr>
              <p:cNvPr id="37" name="Rect 0"/>
              <p:cNvSpPr>
                <a:spLocks/>
              </p:cNvSpPr>
              <p:nvPr/>
            </p:nvSpPr>
            <p:spPr>
              <a:xfrm>
                <a:off x="11617325" y="74930"/>
                <a:ext cx="86360" cy="77470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Rect 0"/>
              <p:cNvSpPr>
                <a:spLocks/>
              </p:cNvSpPr>
              <p:nvPr/>
            </p:nvSpPr>
            <p:spPr>
              <a:xfrm>
                <a:off x="11589385" y="102870"/>
                <a:ext cx="86360" cy="77470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Rect 0"/>
          <p:cNvSpPr txBox="1">
            <a:spLocks/>
          </p:cNvSpPr>
          <p:nvPr/>
        </p:nvSpPr>
        <p:spPr>
          <a:xfrm>
            <a:off x="2818765" y="1125220"/>
            <a:ext cx="1084580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7. 느낀점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40" name="텍스트 상자 318"/>
          <p:cNvSpPr txBox="1">
            <a:spLocks/>
          </p:cNvSpPr>
          <p:nvPr/>
        </p:nvSpPr>
        <p:spPr>
          <a:xfrm>
            <a:off x="1134745" y="4797425"/>
            <a:ext cx="1066165" cy="462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400">
                <a:latin typeface="제주고딕" charset="0"/>
                <a:ea typeface="제주고딕" charset="0"/>
              </a:rPr>
              <a:t>지승빈</a:t>
            </a:r>
            <a:endParaRPr lang="ko-KR" altLang="en-US" sz="2400">
              <a:latin typeface="제주고딕" charset="0"/>
              <a:ea typeface="제주고딕" charset="0"/>
            </a:endParaRPr>
          </a:p>
        </p:txBody>
      </p:sp>
      <p:pic>
        <p:nvPicPr>
          <p:cNvPr id="41" name="그림 32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82"/>
          <a:stretch>
            <a:fillRect/>
          </a:stretch>
        </p:blipFill>
        <p:spPr>
          <a:xfrm>
            <a:off x="369570" y="2069465"/>
            <a:ext cx="2592705" cy="2505075"/>
          </a:xfrm>
          <a:prstGeom prst="roundRect">
            <a:avLst/>
          </a:prstGeom>
          <a:noFill/>
          <a:ln w="0" cap="flat" cmpd="sng">
            <a:prstDash/>
          </a:ln>
        </p:spPr>
      </p:pic>
      <p:sp>
        <p:nvSpPr>
          <p:cNvPr id="42" name="텍스트 상자 10"/>
          <p:cNvSpPr txBox="1">
            <a:spLocks/>
          </p:cNvSpPr>
          <p:nvPr/>
        </p:nvSpPr>
        <p:spPr>
          <a:xfrm>
            <a:off x="3818890" y="2199640"/>
            <a:ext cx="7915275" cy="3049905"/>
          </a:xfrm>
          <a:prstGeom prst="rect">
            <a:avLst/>
          </a:prstGeom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프로젝트를 시작할 때 기능 구현을 중점으로 시작하였고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배정받은 업무에서 어떤 게 진행해야 하는지 파악한 후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기능 구현을 시작하였다.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DB의 데이터들을 처음에 바로 불러오지 못했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지만,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Action Controller Service 움직이는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정확한 데이터의 흐름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을 그려보면서 차근차근 필요한 기능들을 추가하면서 데이터를 받아오는 것을 성공했다.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세션에 있는 데이터를 가져오는 것과 get, post방식 데이터의 주고받는 방법과 페이지 이동의 차이점을 확실히 알게 되었다.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기능 구현 후 디자인을 시작했지만 설계한 대로 잘 되지 않아 많은 시간을 지체하였다.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막히는 부분은 좀 더 개선된 방향을 바꿔가면서 처음 생각했던 것과는 다르지만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Html css 기본을 생각하면 최대한 폼에 비슷하게 맞춰 공통된 디자인으로 폼으로 맞추며 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고객 입장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으로 한 번 더 생각하여 진짜 보여줄 정보들이 무엇인지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,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접근성과 모바일 최적화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를 잘 구현했는지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등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여러모로 좀 더 많은 것들을 배울 수 있는 프로젝트였다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3270" cy="457327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7" name="Rect 0"/>
          <p:cNvSpPr>
            <a:spLocks/>
          </p:cNvSpPr>
          <p:nvPr/>
        </p:nvSpPr>
        <p:spPr>
          <a:xfrm>
            <a:off x="3836035" y="631190"/>
            <a:ext cx="4521200" cy="5919470"/>
          </a:xfrm>
          <a:prstGeom prst="rect">
            <a:avLst/>
          </a:prstGeom>
          <a:solidFill>
            <a:schemeClr val="bg1">
              <a:lumMod val="95000"/>
              <a:lumOff val="0"/>
              <a:alpha val="91060"/>
            </a:schemeClr>
          </a:solidFill>
          <a:ln w="12700" cap="flat" cmpd="sng">
            <a:solidFill>
              <a:schemeClr val="tx1">
                <a:lumMod val="75000"/>
                <a:lumOff val="2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745" y="401320"/>
            <a:ext cx="2270760" cy="982980"/>
          </a:xfrm>
          <a:prstGeom prst="rect">
            <a:avLst/>
          </a:prstGeom>
          <a:noFill/>
        </p:spPr>
      </p:pic>
      <p:grpSp>
        <p:nvGrpSpPr>
          <p:cNvPr id="6" name="Group 5"/>
          <p:cNvGrpSpPr/>
          <p:nvPr/>
        </p:nvGrpSpPr>
        <p:grpSpPr>
          <a:xfrm>
            <a:off x="9438640" y="499745"/>
            <a:ext cx="2180590" cy="255270"/>
            <a:chOff x="9438640" y="499745"/>
            <a:chExt cx="2180590" cy="255270"/>
          </a:xfrm>
        </p:grpSpPr>
        <p:sp>
          <p:nvSpPr>
            <p:cNvPr id="4" name="Rect 0"/>
            <p:cNvSpPr>
              <a:spLocks/>
            </p:cNvSpPr>
            <p:nvPr/>
          </p:nvSpPr>
          <p:spPr>
            <a:xfrm>
              <a:off x="9438640" y="499745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로그인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5" name="Rect 0"/>
            <p:cNvSpPr>
              <a:spLocks/>
            </p:cNvSpPr>
            <p:nvPr/>
          </p:nvSpPr>
          <p:spPr>
            <a:xfrm>
              <a:off x="10561955" y="502920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회원가입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3270" cy="243840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18" name="Group 5"/>
          <p:cNvGrpSpPr/>
          <p:nvPr/>
        </p:nvGrpSpPr>
        <p:grpSpPr>
          <a:xfrm>
            <a:off x="11589385" y="74930"/>
            <a:ext cx="113665" cy="104775"/>
            <a:chOff x="11589385" y="74930"/>
            <a:chExt cx="113665" cy="104775"/>
          </a:xfrm>
        </p:grpSpPr>
        <p:sp>
          <p:nvSpPr>
            <p:cNvPr id="16" name="Rect 0"/>
            <p:cNvSpPr>
              <a:spLocks/>
            </p:cNvSpPr>
            <p:nvPr/>
          </p:nvSpPr>
          <p:spPr>
            <a:xfrm>
              <a:off x="11617325" y="74930"/>
              <a:ext cx="85725" cy="76835"/>
            </a:xfrm>
            <a:prstGeom prst="rect">
              <a:avLst/>
            </a:prstGeom>
            <a:noFill/>
            <a:ln w="14605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>
              <a:off x="11589385" y="102870"/>
              <a:ext cx="86360" cy="77470"/>
            </a:xfrm>
            <a:prstGeom prst="rect">
              <a:avLst/>
            </a:prstGeom>
            <a:solidFill>
              <a:schemeClr val="bg1">
                <a:lumMod val="95000"/>
                <a:lumOff val="0"/>
              </a:schemeClr>
            </a:solidFill>
            <a:ln w="14605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9" name="Rect 0"/>
          <p:cNvSpPr txBox="1">
            <a:spLocks/>
          </p:cNvSpPr>
          <p:nvPr/>
        </p:nvSpPr>
        <p:spPr>
          <a:xfrm>
            <a:off x="11830050" y="-28575"/>
            <a:ext cx="239395" cy="3092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X</a:t>
            </a:r>
            <a:endParaRPr lang="ko-KR" altLang="en-US" sz="1400" b="1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0" name="Rect 0"/>
          <p:cNvSpPr txBox="1">
            <a:spLocks/>
          </p:cNvSpPr>
          <p:nvPr/>
        </p:nvSpPr>
        <p:spPr>
          <a:xfrm>
            <a:off x="11153775" y="-28575"/>
            <a:ext cx="408940" cy="3092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ㅡ</a:t>
            </a:r>
            <a:endParaRPr lang="ko-KR" altLang="en-US" sz="1400" b="1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5" name="Rect 0"/>
          <p:cNvSpPr>
            <a:spLocks/>
          </p:cNvSpPr>
          <p:nvPr/>
        </p:nvSpPr>
        <p:spPr>
          <a:xfrm>
            <a:off x="5057775" y="5814060"/>
            <a:ext cx="2084070" cy="582295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sz="20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ctr" rotWithShape="0">
                    <a:srgbClr val="000000">
                      <a:alpha val="42745"/>
                    </a:srgbClr>
                  </a:outerShdw>
                </a:effectLst>
                <a:latin typeface="배달의민족 한나는 열한살" charset="0"/>
                <a:ea typeface="배달의민족 한나는 열한살" charset="0"/>
              </a:rPr>
              <a:t>LOGOUT</a:t>
            </a: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50" name="텍스트 상자 349"/>
          <p:cNvSpPr txBox="1">
            <a:spLocks/>
          </p:cNvSpPr>
          <p:nvPr/>
        </p:nvSpPr>
        <p:spPr>
          <a:xfrm>
            <a:off x="4173220" y="1533525"/>
            <a:ext cx="4180840" cy="9245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는 열한살" charset="0"/>
                <a:ea typeface="배달의민족 한나는 열한살" charset="0"/>
              </a:rPr>
              <a:t>감사합</a:t>
            </a:r>
            <a:r>
              <a:rPr lang="ko-KR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는 열한살" charset="0"/>
                <a:ea typeface="배달의민족 한나는 열한살" charset="0"/>
              </a:rPr>
              <a:t>니다</a:t>
            </a:r>
            <a:r>
              <a:rPr lang="ko-KR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는 열한살" charset="0"/>
                <a:ea typeface="배달의민족 한나는 열한살" charset="0"/>
              </a:rPr>
              <a:t>.</a:t>
            </a:r>
            <a:endParaRPr lang="ko-KR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grpSp>
        <p:nvGrpSpPr>
          <p:cNvPr id="29" name="그룹 412">
            <a:extLst>
              <a:ext uri="{FF2B5EF4-FFF2-40B4-BE49-F238E27FC236}">
                <a16:creationId xmlns:a16="http://schemas.microsoft.com/office/drawing/2014/main" id="{42636437-DCB0-45C6-8186-4BD9F99C3D8B}"/>
              </a:ext>
            </a:extLst>
          </p:cNvPr>
          <p:cNvGrpSpPr/>
          <p:nvPr/>
        </p:nvGrpSpPr>
        <p:grpSpPr>
          <a:xfrm>
            <a:off x="4684395" y="2606040"/>
            <a:ext cx="2850515" cy="3188970"/>
            <a:chOff x="4684395" y="2606040"/>
            <a:chExt cx="2850515" cy="3188970"/>
          </a:xfrm>
        </p:grpSpPr>
        <p:grpSp>
          <p:nvGrpSpPr>
            <p:cNvPr id="30" name="그룹 397">
              <a:extLst>
                <a:ext uri="{FF2B5EF4-FFF2-40B4-BE49-F238E27FC236}">
                  <a16:creationId xmlns:a16="http://schemas.microsoft.com/office/drawing/2014/main" id="{4FB65A9C-D858-417C-8906-062518B98F92}"/>
                </a:ext>
              </a:extLst>
            </p:cNvPr>
            <p:cNvGrpSpPr/>
            <p:nvPr/>
          </p:nvGrpSpPr>
          <p:grpSpPr>
            <a:xfrm>
              <a:off x="4785995" y="2608580"/>
              <a:ext cx="2741295" cy="3186430"/>
              <a:chOff x="4785995" y="2608580"/>
              <a:chExt cx="2741295" cy="3186430"/>
            </a:xfrm>
          </p:grpSpPr>
          <p:grpSp>
            <p:nvGrpSpPr>
              <p:cNvPr id="53" name="Group 5">
                <a:extLst>
                  <a:ext uri="{FF2B5EF4-FFF2-40B4-BE49-F238E27FC236}">
                    <a16:creationId xmlns:a16="http://schemas.microsoft.com/office/drawing/2014/main" id="{64E4D865-1E31-4296-845E-17390AE4DEB2}"/>
                  </a:ext>
                </a:extLst>
              </p:cNvPr>
              <p:cNvGrpSpPr/>
              <p:nvPr/>
            </p:nvGrpSpPr>
            <p:grpSpPr>
              <a:xfrm>
                <a:off x="4785995" y="2608580"/>
                <a:ext cx="2741295" cy="370840"/>
                <a:chOff x="4785995" y="2608580"/>
                <a:chExt cx="2741295" cy="370840"/>
              </a:xfrm>
            </p:grpSpPr>
            <p:cxnSp>
              <p:nvCxnSpPr>
                <p:cNvPr id="60" name="Rect 0"/>
                <p:cNvCxnSpPr/>
                <p:nvPr/>
              </p:nvCxnSpPr>
              <p:spPr>
                <a:xfrm rot="0">
                  <a:off x="4785995" y="2929890"/>
                  <a:ext cx="2741930" cy="8890"/>
                </a:xfrm>
                <a:prstGeom prst="line"/>
                <a:ln w="28575" cap="flat" cmpd="sng">
                  <a:solidFill>
                    <a:srgbClr val="FEAF3B">
                      <a:alpha val="100000"/>
                    </a:srgbClr>
                  </a:solidFill>
                  <a:prstDash val="solid"/>
                  <a:miter lim="800000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1" name="Rect 0"/>
                <p:cNvSpPr txBox="1">
                  <a:spLocks/>
                </p:cNvSpPr>
                <p:nvPr/>
              </p:nvSpPr>
              <p:spPr>
                <a:xfrm rot="0">
                  <a:off x="6329045" y="2608580"/>
                  <a:ext cx="873760" cy="371475"/>
                </a:xfrm>
                <a:prstGeom prst="rect"/>
                <a:noFill/>
                <a:ln w="0">
                  <a:noFill/>
                  <a:prstDash/>
                </a:ln>
              </p:spPr>
              <p:txBody>
                <a:bodyPr wrap="none" lIns="89535" tIns="46355" rIns="89535" bIns="46355" numCol="1" vert="horz" anchor="t">
                  <a:spAutoFit/>
                </a:bodyPr>
                <a:lstStyle/>
                <a:p>
                  <a:pPr marL="0" indent="0" algn="ctr" latinLnBrk="0" hangingPunct="1">
                    <a:buFontTx/>
                    <a:buNone/>
                  </a:pPr>
                  <a:r>
                    <a:rPr lang="ko-KR" b="1">
                      <a:latin typeface="맑은 고딕" charset="0"/>
                      <a:ea typeface="맑은 고딕" charset="0"/>
                    </a:rPr>
                    <a:t>김민아</a:t>
                  </a:r>
                  <a:endParaRPr lang="ko-KR" altLang="en-US" b="1">
                    <a:latin typeface="맑은 고딕" charset="0"/>
                    <a:ea typeface="맑은 고딕" charset="0"/>
                  </a:endParaRPr>
                </a:p>
              </p:txBody>
            </p:sp>
          </p:grpSp>
          <p:sp>
            <p:nvSpPr>
              <p:cNvPr id="54" name="텍스트 상자 380"/>
              <p:cNvSpPr txBox="1">
                <a:spLocks/>
              </p:cNvSpPr>
              <p:nvPr/>
            </p:nvSpPr>
            <p:spPr>
              <a:xfrm rot="0">
                <a:off x="6341745" y="3075940"/>
                <a:ext cx="873760" cy="37147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b="1">
                    <a:latin typeface="맑은 고딕" charset="0"/>
                    <a:ea typeface="맑은 고딕" charset="0"/>
                  </a:rPr>
                  <a:t>강유경</a:t>
                </a:r>
                <a:endParaRPr lang="ko-KR" altLang="en-US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5" name="텍스트 상자 383"/>
              <p:cNvSpPr txBox="1">
                <a:spLocks/>
              </p:cNvSpPr>
              <p:nvPr/>
            </p:nvSpPr>
            <p:spPr>
              <a:xfrm rot="0">
                <a:off x="6341745" y="3553460"/>
                <a:ext cx="873760" cy="37147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b="1">
                    <a:latin typeface="맑은 고딕" charset="0"/>
                    <a:ea typeface="맑은 고딕" charset="0"/>
                  </a:rPr>
                  <a:t>공병찬</a:t>
                </a:r>
                <a:endParaRPr lang="ko-KR" altLang="en-US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6" name="텍스트 상자 386"/>
              <p:cNvSpPr txBox="1">
                <a:spLocks/>
              </p:cNvSpPr>
              <p:nvPr/>
            </p:nvSpPr>
            <p:spPr>
              <a:xfrm rot="0">
                <a:off x="6336030" y="4018915"/>
                <a:ext cx="873760" cy="37147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b="1">
                    <a:latin typeface="맑은 고딕" charset="0"/>
                    <a:ea typeface="맑은 고딕" charset="0"/>
                  </a:rPr>
                  <a:t>김정빈</a:t>
                </a:r>
                <a:endParaRPr lang="ko-KR" altLang="en-US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7" name="텍스트 상자 389"/>
              <p:cNvSpPr txBox="1">
                <a:spLocks/>
              </p:cNvSpPr>
              <p:nvPr/>
            </p:nvSpPr>
            <p:spPr>
              <a:xfrm rot="0">
                <a:off x="6341745" y="4500245"/>
                <a:ext cx="873760" cy="37147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b="1">
                    <a:latin typeface="맑은 고딕" charset="0"/>
                    <a:ea typeface="맑은 고딕" charset="0"/>
                  </a:rPr>
                  <a:t>이정노</a:t>
                </a:r>
                <a:endParaRPr lang="ko-KR" altLang="en-US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8" name="텍스트 상자 392"/>
              <p:cNvSpPr txBox="1">
                <a:spLocks/>
              </p:cNvSpPr>
              <p:nvPr/>
            </p:nvSpPr>
            <p:spPr>
              <a:xfrm rot="0">
                <a:off x="6336030" y="4965700"/>
                <a:ext cx="873760" cy="37147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b="1">
                    <a:latin typeface="맑은 고딕" charset="0"/>
                    <a:ea typeface="맑은 고딕" charset="0"/>
                  </a:rPr>
                  <a:t>정혁희</a:t>
                </a:r>
                <a:endParaRPr lang="ko-KR" altLang="en-US" b="1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9" name="텍스트 상자 395"/>
              <p:cNvSpPr txBox="1">
                <a:spLocks/>
              </p:cNvSpPr>
              <p:nvPr/>
            </p:nvSpPr>
            <p:spPr>
              <a:xfrm rot="0">
                <a:off x="6339840" y="5424805"/>
                <a:ext cx="873760" cy="371475"/>
              </a:xfrm>
              <a:prstGeom prst="rect"/>
              <a:noFill/>
              <a:ln w="0">
                <a:noFill/>
                <a:prstDash/>
              </a:ln>
            </p:spPr>
            <p:txBody>
              <a:bodyPr wrap="none" lIns="89535" tIns="46355" rIns="89535" bIns="46355" numCol="1" vert="horz" anchor="t">
                <a:spAutoFit/>
              </a:bodyPr>
              <a:lstStyle/>
              <a:p>
                <a:pPr marL="0" indent="0" algn="ctr" latinLnBrk="0" hangingPunct="1">
                  <a:buFontTx/>
                  <a:buNone/>
                </a:pPr>
                <a:r>
                  <a:rPr lang="ko-KR" b="1">
                    <a:latin typeface="맑은 고딕" charset="0"/>
                    <a:ea typeface="맑은 고딕" charset="0"/>
                  </a:rPr>
                  <a:t>지승빈</a:t>
                </a:r>
                <a:endParaRPr lang="ko-KR" altLang="en-US" b="1">
                  <a:latin typeface="맑은 고딕" charset="0"/>
                  <a:ea typeface="맑은 고딕" charset="0"/>
                </a:endParaRPr>
              </a:p>
            </p:txBody>
          </p:sp>
        </p:grpSp>
        <p:cxnSp>
          <p:nvCxnSpPr>
            <p:cNvPr id="31" name="도형 398"/>
            <p:cNvCxnSpPr/>
            <p:nvPr/>
          </p:nvCxnSpPr>
          <p:spPr>
            <a:xfrm rot="0">
              <a:off x="4785995" y="3392170"/>
              <a:ext cx="2741930" cy="889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도형 399"/>
            <p:cNvCxnSpPr/>
            <p:nvPr/>
          </p:nvCxnSpPr>
          <p:spPr>
            <a:xfrm rot="0">
              <a:off x="4785995" y="3869055"/>
              <a:ext cx="2741930" cy="889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도형 400"/>
            <p:cNvCxnSpPr/>
            <p:nvPr/>
          </p:nvCxnSpPr>
          <p:spPr>
            <a:xfrm rot="0">
              <a:off x="4787900" y="4338320"/>
              <a:ext cx="2741930" cy="889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도형 401"/>
            <p:cNvCxnSpPr/>
            <p:nvPr/>
          </p:nvCxnSpPr>
          <p:spPr>
            <a:xfrm rot="0">
              <a:off x="4789805" y="4831080"/>
              <a:ext cx="2741930" cy="889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도형 402"/>
            <p:cNvCxnSpPr/>
            <p:nvPr/>
          </p:nvCxnSpPr>
          <p:spPr>
            <a:xfrm rot="0">
              <a:off x="4791710" y="5299710"/>
              <a:ext cx="2741930" cy="889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도형 403"/>
            <p:cNvCxnSpPr/>
            <p:nvPr/>
          </p:nvCxnSpPr>
          <p:spPr>
            <a:xfrm rot="0">
              <a:off x="4793615" y="5758815"/>
              <a:ext cx="2741930" cy="8890"/>
            </a:xfrm>
            <a:prstGeom prst="line"/>
            <a:ln w="28575" cap="flat" cmpd="sng">
              <a:solidFill>
                <a:srgbClr val="FEAF3B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텍스트 상자 404"/>
            <p:cNvSpPr txBox="1">
              <a:spLocks/>
            </p:cNvSpPr>
            <p:nvPr/>
          </p:nvSpPr>
          <p:spPr>
            <a:xfrm rot="0">
              <a:off x="4684395" y="2606040"/>
              <a:ext cx="932815" cy="37020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팀</a:t>
              </a:r>
              <a:r>
                <a:rPr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 </a:t>
              </a:r>
              <a:r>
                <a:rPr lang="ko-KR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 </a:t>
              </a:r>
              <a:r>
                <a:rPr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 </a:t>
              </a:r>
              <a:r>
                <a:rPr lang="ko-KR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장 :</a:t>
              </a: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endParaRPr>
            </a:p>
          </p:txBody>
        </p:sp>
        <p:sp>
          <p:nvSpPr>
            <p:cNvPr id="38" name="텍스트 상자 405"/>
            <p:cNvSpPr txBox="1">
              <a:spLocks/>
            </p:cNvSpPr>
            <p:nvPr/>
          </p:nvSpPr>
          <p:spPr>
            <a:xfrm rot="0">
              <a:off x="4691380" y="3074670"/>
              <a:ext cx="1151255" cy="27876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부팀장</a:t>
              </a:r>
              <a:r>
                <a:rPr lang="ko-KR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 :</a:t>
              </a: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endParaRPr>
            </a:p>
          </p:txBody>
        </p:sp>
        <p:sp>
          <p:nvSpPr>
            <p:cNvPr id="39" name="텍스트 상자 407"/>
            <p:cNvSpPr txBox="1">
              <a:spLocks/>
            </p:cNvSpPr>
            <p:nvPr/>
          </p:nvSpPr>
          <p:spPr>
            <a:xfrm rot="0">
              <a:off x="4684395" y="3554095"/>
              <a:ext cx="938530" cy="37020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팀</a:t>
              </a:r>
              <a:r>
                <a:rPr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   </a:t>
              </a:r>
              <a:r>
                <a:rPr lang="ko-KR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제주고딕" charset="0"/>
                  <a:ea typeface="제주고딕" charset="0"/>
                </a:rPr>
                <a:t>원 :</a:t>
              </a: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endParaRPr>
            </a:p>
          </p:txBody>
        </p:sp>
      </p:grpSp>
      <p:grpSp>
        <p:nvGrpSpPr>
          <p:cNvPr id="62" name="그룹 19"/>
          <p:cNvGrpSpPr/>
          <p:nvPr/>
        </p:nvGrpSpPr>
        <p:grpSpPr>
          <a:xfrm rot="0">
            <a:off x="3727450" y="563880"/>
            <a:ext cx="4578350" cy="523875"/>
            <a:chOff x="3727450" y="563880"/>
            <a:chExt cx="4578350" cy="523875"/>
          </a:xfrm>
        </p:grpSpPr>
        <p:sp>
          <p:nvSpPr>
            <p:cNvPr id="63" name="텍스트 상자 17"/>
            <p:cNvSpPr txBox="1">
              <a:spLocks/>
            </p:cNvSpPr>
            <p:nvPr/>
          </p:nvSpPr>
          <p:spPr>
            <a:xfrm rot="0">
              <a:off x="3727450" y="563880"/>
              <a:ext cx="1785620" cy="52387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2800" b="0">
                  <a:effectLst>
                    <a:outerShdw sx="100000" sy="100000" blurRad="38100" dist="38100" dir="2700000" rotWithShape="0" algn="ctr">
                      <a:srgbClr val="000000">
                        <a:alpha val="42352"/>
                      </a:srgbClr>
                    </a:outerShdw>
                  </a:effectLst>
                  <a:latin typeface="배달의민족 한나는 열한살" charset="0"/>
                  <a:ea typeface="배달의민족 한나는 열한살" charset="0"/>
                </a:rPr>
                <a:t>URANOS</a:t>
              </a:r>
              <a:endParaRPr lang="ko-KR" altLang="en-US" sz="2800" b="0"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64" name="도형 18"/>
            <p:cNvSpPr>
              <a:spLocks/>
            </p:cNvSpPr>
            <p:nvPr/>
          </p:nvSpPr>
          <p:spPr>
            <a:xfrm rot="0">
              <a:off x="8096250" y="678180"/>
              <a:ext cx="209550" cy="233045"/>
            </a:xfrm>
            <a:prstGeom prst="rect"/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800">
                  <a:solidFill>
                    <a:srgbClr val="FEAF3B"/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800">
                <a:solidFill>
                  <a:srgbClr val="FEAF3B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65" name="텍스트 상자 20"/>
          <p:cNvSpPr txBox="1">
            <a:spLocks/>
          </p:cNvSpPr>
          <p:nvPr/>
        </p:nvSpPr>
        <p:spPr>
          <a:xfrm rot="0">
            <a:off x="4032250" y="1055370"/>
            <a:ext cx="413258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sz="1800">
                <a:latin typeface="제주고딕" charset="0"/>
                <a:ea typeface="제주고딕" charset="0"/>
              </a:rPr>
              <a:t>동행자가</a:t>
            </a:r>
            <a:r>
              <a:rPr lang="ko-KR" sz="1800">
                <a:latin typeface="제주고딕" charset="0"/>
                <a:ea typeface="제주고딕" charset="0"/>
              </a:rPr>
              <a:t> </a:t>
            </a:r>
            <a:r>
              <a:rPr lang="ko-KR" sz="1800">
                <a:latin typeface="제주고딕" charset="0"/>
                <a:ea typeface="제주고딕" charset="0"/>
              </a:rPr>
              <a:t>필요한가요?</a:t>
            </a:r>
            <a:r>
              <a:rPr lang="ko-KR" sz="1800">
                <a:latin typeface="제주고딕" charset="0"/>
                <a:ea typeface="제주고딕" charset="0"/>
              </a:rPr>
              <a:t> </a:t>
            </a:r>
            <a:r>
              <a:rPr lang="ko-KR" sz="1800">
                <a:latin typeface="제주고딕" charset="0"/>
                <a:ea typeface="제주고딕" charset="0"/>
              </a:rPr>
              <a:t>그렇다면</a:t>
            </a:r>
            <a:r>
              <a:rPr lang="ko-KR" sz="1800">
                <a:latin typeface="제주고딕" charset="0"/>
                <a:ea typeface="제주고딕" charset="0"/>
              </a:rPr>
              <a:t> </a:t>
            </a:r>
            <a:r>
              <a:rPr lang="ko-KR" sz="1800">
                <a:latin typeface="제주고딕" charset="0"/>
                <a:ea typeface="제주고딕" charset="0"/>
              </a:rPr>
              <a:t>같이가치!</a:t>
            </a:r>
            <a:endParaRPr lang="ko-KR" altLang="en-US" sz="1800">
              <a:latin typeface="제주고딕" charset="0"/>
              <a:ea typeface="제주고딕" charset="0"/>
            </a:endParaRPr>
          </a:p>
        </p:txBody>
      </p:sp>
      <p:sp>
        <p:nvSpPr>
          <p:cNvPr id="66" name="텍스트 상자 21"/>
          <p:cNvSpPr txBox="1">
            <a:spLocks/>
          </p:cNvSpPr>
          <p:nvPr/>
        </p:nvSpPr>
        <p:spPr>
          <a:xfrm rot="0">
            <a:off x="4684395" y="4034155"/>
            <a:ext cx="93853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  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원 :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  <p:sp>
        <p:nvSpPr>
          <p:cNvPr id="67" name="텍스트 상자 22"/>
          <p:cNvSpPr txBox="1">
            <a:spLocks/>
          </p:cNvSpPr>
          <p:nvPr/>
        </p:nvSpPr>
        <p:spPr>
          <a:xfrm rot="0">
            <a:off x="4684395" y="4514215"/>
            <a:ext cx="93853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  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원 :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  <p:sp>
        <p:nvSpPr>
          <p:cNvPr id="68" name="텍스트 상자 23"/>
          <p:cNvSpPr txBox="1">
            <a:spLocks/>
          </p:cNvSpPr>
          <p:nvPr/>
        </p:nvSpPr>
        <p:spPr>
          <a:xfrm rot="0">
            <a:off x="4684395" y="4977130"/>
            <a:ext cx="93853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  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원 :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  <p:sp>
        <p:nvSpPr>
          <p:cNvPr id="69" name="텍스트 상자 24"/>
          <p:cNvSpPr txBox="1">
            <a:spLocks/>
          </p:cNvSpPr>
          <p:nvPr/>
        </p:nvSpPr>
        <p:spPr>
          <a:xfrm rot="0">
            <a:off x="4684395" y="5440045"/>
            <a:ext cx="93853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  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원 :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도형 193"/>
          <p:cNvSpPr>
            <a:spLocks/>
          </p:cNvSpPr>
          <p:nvPr/>
        </p:nvSpPr>
        <p:spPr>
          <a:xfrm>
            <a:off x="0" y="1533525"/>
            <a:ext cx="12193270" cy="457327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" name="그림 194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745" y="401320"/>
            <a:ext cx="2270760" cy="982980"/>
          </a:xfrm>
          <a:prstGeom prst="rect">
            <a:avLst/>
          </a:prstGeom>
          <a:noFill/>
        </p:spPr>
      </p:pic>
      <p:sp>
        <p:nvSpPr>
          <p:cNvPr id="11" name="도형 195"/>
          <p:cNvSpPr>
            <a:spLocks/>
          </p:cNvSpPr>
          <p:nvPr/>
        </p:nvSpPr>
        <p:spPr>
          <a:xfrm rot="0">
            <a:off x="0" y="0"/>
            <a:ext cx="12193905" cy="244475"/>
          </a:xfrm>
          <a:prstGeom prst="rect"/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33" name="그룹 5"/>
          <p:cNvGrpSpPr/>
          <p:nvPr/>
        </p:nvGrpSpPr>
        <p:grpSpPr>
          <a:xfrm>
            <a:off x="11153775" y="-28575"/>
            <a:ext cx="915670" cy="309245"/>
            <a:chOff x="11153775" y="-28575"/>
            <a:chExt cx="915670" cy="309245"/>
          </a:xfrm>
        </p:grpSpPr>
        <p:sp>
          <p:nvSpPr>
            <p:cNvPr id="19" name="텍스트 상자 197"/>
            <p:cNvSpPr txBox="1">
              <a:spLocks/>
            </p:cNvSpPr>
            <p:nvPr/>
          </p:nvSpPr>
          <p:spPr>
            <a:xfrm>
              <a:off x="11830050" y="-28575"/>
              <a:ext cx="239395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20" name="텍스트 상자 198"/>
            <p:cNvSpPr txBox="1">
              <a:spLocks/>
            </p:cNvSpPr>
            <p:nvPr/>
          </p:nvSpPr>
          <p:spPr>
            <a:xfrm>
              <a:off x="11153775" y="-28575"/>
              <a:ext cx="408940" cy="30924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2" name="그룹 4"/>
            <p:cNvGrpSpPr/>
            <p:nvPr/>
          </p:nvGrpSpPr>
          <p:grpSpPr>
            <a:xfrm>
              <a:off x="11589385" y="74930"/>
              <a:ext cx="113665" cy="104775"/>
              <a:chOff x="11589385" y="74930"/>
              <a:chExt cx="113665" cy="104775"/>
            </a:xfrm>
          </p:grpSpPr>
          <p:sp>
            <p:nvSpPr>
              <p:cNvPr id="30" name="도형 1"/>
              <p:cNvSpPr>
                <a:spLocks/>
              </p:cNvSpPr>
              <p:nvPr/>
            </p:nvSpPr>
            <p:spPr>
              <a:xfrm>
                <a:off x="11617325" y="74930"/>
                <a:ext cx="85725" cy="76835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1" name="도형 2"/>
              <p:cNvSpPr>
                <a:spLocks/>
              </p:cNvSpPr>
              <p:nvPr/>
            </p:nvSpPr>
            <p:spPr>
              <a:xfrm>
                <a:off x="11589385" y="102870"/>
                <a:ext cx="85725" cy="76835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grpSp>
        <p:nvGrpSpPr>
          <p:cNvPr id="34" name="그룹 3"/>
          <p:cNvGrpSpPr/>
          <p:nvPr/>
        </p:nvGrpSpPr>
        <p:grpSpPr>
          <a:xfrm>
            <a:off x="9438640" y="499745"/>
            <a:ext cx="2180590" cy="255270"/>
            <a:chOff x="9438640" y="499745"/>
            <a:chExt cx="2180590" cy="255270"/>
          </a:xfrm>
        </p:grpSpPr>
        <p:sp>
          <p:nvSpPr>
            <p:cNvPr id="35" name="도형 1"/>
            <p:cNvSpPr>
              <a:spLocks/>
            </p:cNvSpPr>
            <p:nvPr/>
          </p:nvSpPr>
          <p:spPr>
            <a:xfrm>
              <a:off x="9438640" y="499745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로그인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36" name="도형 2"/>
            <p:cNvSpPr>
              <a:spLocks/>
            </p:cNvSpPr>
            <p:nvPr/>
          </p:nvSpPr>
          <p:spPr>
            <a:xfrm>
              <a:off x="10561955" y="502920"/>
              <a:ext cx="1057275" cy="2520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회원가입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sp>
        <p:nvSpPr>
          <p:cNvPr id="38" name="도형 4"/>
          <p:cNvSpPr>
            <a:spLocks/>
          </p:cNvSpPr>
          <p:nvPr/>
        </p:nvSpPr>
        <p:spPr>
          <a:xfrm rot="0">
            <a:off x="3836035" y="631190"/>
            <a:ext cx="4521835" cy="5920105"/>
          </a:xfrm>
          <a:prstGeom prst="rect"/>
          <a:solidFill>
            <a:schemeClr val="bg1">
              <a:lumMod val="95000"/>
              <a:lumOff val="0"/>
              <a:alpha val="91060"/>
            </a:schemeClr>
          </a:solidFill>
          <a:ln w="12700" cap="flat" cmpd="sng">
            <a:solidFill>
              <a:schemeClr val="tx1">
                <a:lumMod val="75000"/>
                <a:lumOff val="2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8" name="텍스트 상자 200"/>
          <p:cNvSpPr txBox="1">
            <a:spLocks/>
          </p:cNvSpPr>
          <p:nvPr/>
        </p:nvSpPr>
        <p:spPr>
          <a:xfrm>
            <a:off x="5005070" y="1596390"/>
            <a:ext cx="2178050" cy="4135755"/>
          </a:xfrm>
          <a:prstGeom prst="rect">
            <a:avLst/>
          </a:prstGeom>
          <a:noFill/>
        </p:spPr>
        <p:txBody>
          <a:bodyPr vert="horz" wrap="square" lIns="0" tIns="0" rIns="0" bIns="0" numCol="1" anchor="ctr">
            <a:spAutoFit/>
          </a:bodyPr>
          <a:lstStyle/>
          <a:p>
            <a:pPr marL="0" indent="0" algn="just" latinLnBrk="0" hangingPunct="1">
              <a:lnSpc>
                <a:spcPct val="150000"/>
              </a:lnSpc>
              <a:buFontTx/>
              <a:buNone/>
            </a:pPr>
            <a:r>
              <a:rPr lang="ko-KR" sz="2600" dirty="0">
                <a:latin typeface="배달의민족 한나는 열한살" charset="0"/>
                <a:ea typeface="배달의민족 한나는 열한살" charset="0"/>
              </a:rPr>
              <a:t>1. 소개</a:t>
            </a:r>
            <a:endParaRPr lang="ko-KR" altLang="en-US" sz="2600" dirty="0">
              <a:latin typeface="배달의민족 한나는 열한살" charset="0"/>
              <a:ea typeface="배달의민족 한나는 열한살" charset="0"/>
            </a:endParaRPr>
          </a:p>
          <a:p>
            <a:pPr marL="0" indent="0" algn="just" latinLnBrk="0" hangingPunct="1">
              <a:lnSpc>
                <a:spcPct val="150000"/>
              </a:lnSpc>
              <a:buFontTx/>
              <a:buNone/>
            </a:pPr>
            <a:r>
              <a:rPr lang="ko-KR" sz="2600" dirty="0">
                <a:latin typeface="배달의민족 한나는 열한살" charset="0"/>
                <a:ea typeface="배달의민족 한나는 열한살" charset="0"/>
              </a:rPr>
              <a:t>2. 일정계획</a:t>
            </a:r>
            <a:endParaRPr lang="ko-KR" altLang="en-US" sz="2600" dirty="0">
              <a:latin typeface="배달의민족 한나는 열한살" charset="0"/>
              <a:ea typeface="배달의민족 한나는 열한살" charset="0"/>
            </a:endParaRPr>
          </a:p>
          <a:p>
            <a:pPr marL="0" indent="0" algn="just" latinLnBrk="0" hangingPunct="1">
              <a:lnSpc>
                <a:spcPct val="150000"/>
              </a:lnSpc>
              <a:buFontTx/>
              <a:buNone/>
            </a:pPr>
            <a:r>
              <a:rPr lang="ko-KR" sz="2600" dirty="0">
                <a:latin typeface="배달의민족 한나는 열한살" charset="0"/>
                <a:ea typeface="배달의민족 한나는 열한살" charset="0"/>
              </a:rPr>
              <a:t>3. 업무분장</a:t>
            </a:r>
            <a:endParaRPr lang="ko-KR" altLang="en-US" sz="2600" dirty="0">
              <a:latin typeface="배달의민족 한나는 열한살" charset="0"/>
              <a:ea typeface="배달의민족 한나는 열한살" charset="0"/>
            </a:endParaRPr>
          </a:p>
          <a:p>
            <a:pPr marL="0" indent="0" algn="just" latinLnBrk="0" hangingPunct="1">
              <a:lnSpc>
                <a:spcPct val="150000"/>
              </a:lnSpc>
              <a:buFontTx/>
              <a:buNone/>
            </a:pPr>
            <a:r>
              <a:rPr lang="ko-KR" sz="2600" dirty="0">
                <a:latin typeface="배달의민족 한나는 열한살" charset="0"/>
                <a:ea typeface="배달의민족 한나는 열한살" charset="0"/>
              </a:rPr>
              <a:t>4. 메뉴구조도</a:t>
            </a:r>
            <a:endParaRPr lang="ko-KR" altLang="en-US" sz="2600" dirty="0">
              <a:latin typeface="배달의민족 한나는 열한살" charset="0"/>
              <a:ea typeface="배달의민족 한나는 열한살" charset="0"/>
            </a:endParaRPr>
          </a:p>
          <a:p>
            <a:pPr marL="0" indent="0" algn="just" latinLnBrk="0" hangingPunct="1">
              <a:lnSpc>
                <a:spcPct val="150000"/>
              </a:lnSpc>
              <a:buFontTx/>
              <a:buNone/>
            </a:pPr>
            <a:r>
              <a:rPr lang="ko-KR" sz="2600" dirty="0">
                <a:latin typeface="배달의민족 한나는 열한살" charset="0"/>
                <a:ea typeface="배달의민족 한나는 열한살" charset="0"/>
              </a:rPr>
              <a:t>5. ERD</a:t>
            </a:r>
            <a:endParaRPr lang="ko-KR" altLang="en-US" sz="2600" dirty="0">
              <a:latin typeface="배달의민족 한나는 열한살" charset="0"/>
              <a:ea typeface="배달의민족 한나는 열한살" charset="0"/>
            </a:endParaRPr>
          </a:p>
          <a:p>
            <a:pPr marL="0" indent="0" algn="just" latinLnBrk="0" hangingPunct="1">
              <a:lnSpc>
                <a:spcPct val="150000"/>
              </a:lnSpc>
              <a:buFontTx/>
              <a:buNone/>
            </a:pPr>
            <a:r>
              <a:rPr lang="ko-KR" sz="2600" dirty="0">
                <a:latin typeface="배달의민족 한나는 열한살" charset="0"/>
                <a:ea typeface="배달의민족 한나는 열한살" charset="0"/>
              </a:rPr>
              <a:t>6. 시연</a:t>
            </a:r>
            <a:endParaRPr lang="ko-KR" altLang="en-US" sz="2600" dirty="0">
              <a:latin typeface="배달의민족 한나는 열한살" charset="0"/>
              <a:ea typeface="배달의민족 한나는 열한살" charset="0"/>
            </a:endParaRPr>
          </a:p>
          <a:p>
            <a:pPr marL="0" indent="0" algn="just" latinLnBrk="0" hangingPunct="1">
              <a:lnSpc>
                <a:spcPct val="150000"/>
              </a:lnSpc>
              <a:buFontTx/>
              <a:buNone/>
            </a:pPr>
            <a:r>
              <a:rPr lang="ko-KR" sz="2600" dirty="0">
                <a:latin typeface="배달의민족 한나는 열한살" charset="0"/>
                <a:ea typeface="배달의민족 한나는 열한살" charset="0"/>
              </a:rPr>
              <a:t>7. </a:t>
            </a:r>
            <a:r>
              <a:rPr lang="ko-KR" sz="2600" dirty="0" err="1">
                <a:latin typeface="배달의민족 한나는 열한살" charset="0"/>
                <a:ea typeface="배달의민족 한나는 열한살" charset="0"/>
              </a:rPr>
              <a:t>느낀점</a:t>
            </a:r>
            <a:endParaRPr lang="ko-KR" altLang="en-US" sz="2600" dirty="0"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48" name="도형 19"/>
          <p:cNvSpPr>
            <a:spLocks/>
          </p:cNvSpPr>
          <p:nvPr/>
        </p:nvSpPr>
        <p:spPr>
          <a:xfrm>
            <a:off x="5057775" y="5814060"/>
            <a:ext cx="2084070" cy="582295"/>
          </a:xfrm>
          <a:prstGeom prst="rect">
            <a:avLst/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sz="20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ctr" rotWithShape="0">
                    <a:srgbClr val="000000">
                      <a:alpha val="42745"/>
                    </a:srgbClr>
                  </a:outerShdw>
                </a:effectLst>
                <a:latin typeface="배달의민족 한나는 열한살" charset="0"/>
                <a:ea typeface="배달의민족 한나는 열한살" charset="0"/>
              </a:rPr>
              <a:t>LOGIN</a:t>
            </a: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grpSp>
        <p:nvGrpSpPr>
          <p:cNvPr id="49" name="그룹 3"/>
          <p:cNvGrpSpPr/>
          <p:nvPr/>
        </p:nvGrpSpPr>
        <p:grpSpPr>
          <a:xfrm rot="0">
            <a:off x="3727450" y="563880"/>
            <a:ext cx="4578350" cy="523875"/>
            <a:chOff x="3727450" y="563880"/>
            <a:chExt cx="4578350" cy="523875"/>
          </a:xfrm>
        </p:grpSpPr>
        <p:sp>
          <p:nvSpPr>
            <p:cNvPr id="50" name="텍스트 상자 1"/>
            <p:cNvSpPr txBox="1">
              <a:spLocks/>
            </p:cNvSpPr>
            <p:nvPr/>
          </p:nvSpPr>
          <p:spPr>
            <a:xfrm rot="0">
              <a:off x="3727450" y="563880"/>
              <a:ext cx="1785620" cy="52387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numCol="1" vert="horz" anchor="t">
              <a:sp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2800" b="0">
                  <a:effectLst>
                    <a:outerShdw sx="100000" sy="100000" blurRad="38100" dist="38100" dir="2700000" rotWithShape="0" algn="ctr">
                      <a:srgbClr val="000000">
                        <a:alpha val="42352"/>
                      </a:srgbClr>
                    </a:outerShdw>
                  </a:effectLst>
                  <a:latin typeface="배달의민족 한나는 열한살" charset="0"/>
                  <a:ea typeface="배달의민족 한나는 열한살" charset="0"/>
                </a:rPr>
                <a:t>URANOS</a:t>
              </a:r>
              <a:endParaRPr lang="ko-KR" altLang="en-US" sz="2800" b="0"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51" name="도형 2"/>
            <p:cNvSpPr>
              <a:spLocks/>
            </p:cNvSpPr>
            <p:nvPr/>
          </p:nvSpPr>
          <p:spPr>
            <a:xfrm rot="0">
              <a:off x="8096250" y="678180"/>
              <a:ext cx="209550" cy="233045"/>
            </a:xfrm>
            <a:prstGeom prst="rect"/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 hangingPunct="1">
                <a:buFontTx/>
                <a:buNone/>
              </a:pPr>
              <a:r>
                <a:rPr lang="ko-KR" sz="1800">
                  <a:solidFill>
                    <a:srgbClr val="FEAF3B"/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800">
                <a:solidFill>
                  <a:srgbClr val="FEAF3B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52" name="텍스트 상자 4"/>
          <p:cNvSpPr txBox="1">
            <a:spLocks/>
          </p:cNvSpPr>
          <p:nvPr/>
        </p:nvSpPr>
        <p:spPr>
          <a:xfrm rot="0">
            <a:off x="4032250" y="1055370"/>
            <a:ext cx="413258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sz="1800">
                <a:latin typeface="제주고딕" charset="0"/>
                <a:ea typeface="제주고딕" charset="0"/>
              </a:rPr>
              <a:t>동행자가</a:t>
            </a:r>
            <a:r>
              <a:rPr lang="ko-KR" sz="1800">
                <a:latin typeface="제주고딕" charset="0"/>
                <a:ea typeface="제주고딕" charset="0"/>
              </a:rPr>
              <a:t> </a:t>
            </a:r>
            <a:r>
              <a:rPr lang="ko-KR" sz="1800">
                <a:latin typeface="제주고딕" charset="0"/>
                <a:ea typeface="제주고딕" charset="0"/>
              </a:rPr>
              <a:t>필요한가요?</a:t>
            </a:r>
            <a:r>
              <a:rPr lang="ko-KR" sz="1800">
                <a:latin typeface="제주고딕" charset="0"/>
                <a:ea typeface="제주고딕" charset="0"/>
              </a:rPr>
              <a:t> </a:t>
            </a:r>
            <a:r>
              <a:rPr lang="ko-KR" sz="1800">
                <a:latin typeface="제주고딕" charset="0"/>
                <a:ea typeface="제주고딕" charset="0"/>
              </a:rPr>
              <a:t>그렇다면</a:t>
            </a:r>
            <a:r>
              <a:rPr lang="ko-KR" sz="1800">
                <a:latin typeface="제주고딕" charset="0"/>
                <a:ea typeface="제주고딕" charset="0"/>
              </a:rPr>
              <a:t> </a:t>
            </a:r>
            <a:r>
              <a:rPr lang="ko-KR" sz="1800">
                <a:latin typeface="제주고딕" charset="0"/>
                <a:ea typeface="제주고딕" charset="0"/>
              </a:rPr>
              <a:t>같이가치!</a:t>
            </a:r>
            <a:endParaRPr lang="ko-KR" altLang="en-US" sz="1800">
              <a:latin typeface="제주고딕" charset="0"/>
              <a:ea typeface="제주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도형 186"/>
          <p:cNvSpPr>
            <a:spLocks/>
          </p:cNvSpPr>
          <p:nvPr/>
        </p:nvSpPr>
        <p:spPr>
          <a:xfrm>
            <a:off x="0" y="1533525"/>
            <a:ext cx="12192635" cy="4572635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" name="그림 18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5" y="401320"/>
            <a:ext cx="2270125" cy="982345"/>
          </a:xfrm>
          <a:prstGeom prst="rect">
            <a:avLst/>
          </a:prstGeom>
          <a:noFill/>
        </p:spPr>
      </p:pic>
      <p:sp>
        <p:nvSpPr>
          <p:cNvPr id="11" name="도형 188"/>
          <p:cNvSpPr>
            <a:spLocks/>
          </p:cNvSpPr>
          <p:nvPr/>
        </p:nvSpPr>
        <p:spPr>
          <a:xfrm>
            <a:off x="0" y="0"/>
            <a:ext cx="12192635" cy="243205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그룹 192"/>
          <p:cNvGrpSpPr/>
          <p:nvPr/>
        </p:nvGrpSpPr>
        <p:grpSpPr>
          <a:xfrm>
            <a:off x="7391400" y="495300"/>
            <a:ext cx="4227195" cy="259080"/>
            <a:chOff x="7391400" y="495300"/>
            <a:chExt cx="4227195" cy="259080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6435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그룹 11"/>
          <p:cNvGrpSpPr/>
          <p:nvPr/>
        </p:nvGrpSpPr>
        <p:grpSpPr>
          <a:xfrm>
            <a:off x="11153775" y="-28575"/>
            <a:ext cx="915670" cy="308610"/>
            <a:chOff x="11153775" y="-28575"/>
            <a:chExt cx="915670" cy="308610"/>
          </a:xfrm>
        </p:grpSpPr>
        <p:sp>
          <p:nvSpPr>
            <p:cNvPr id="34" name="텍스트 상자 6"/>
            <p:cNvSpPr txBox="1">
              <a:spLocks/>
            </p:cNvSpPr>
            <p:nvPr/>
          </p:nvSpPr>
          <p:spPr>
            <a:xfrm>
              <a:off x="11830050" y="-28575"/>
              <a:ext cx="239395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텍스트 상자 7"/>
            <p:cNvSpPr txBox="1">
              <a:spLocks/>
            </p:cNvSpPr>
            <p:nvPr/>
          </p:nvSpPr>
          <p:spPr>
            <a:xfrm>
              <a:off x="11153775" y="-28575"/>
              <a:ext cx="408940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그룹 10"/>
            <p:cNvGrpSpPr/>
            <p:nvPr/>
          </p:nvGrpSpPr>
          <p:grpSpPr>
            <a:xfrm>
              <a:off x="11589385" y="74930"/>
              <a:ext cx="113665" cy="104775"/>
              <a:chOff x="11589385" y="74930"/>
              <a:chExt cx="113665" cy="104775"/>
            </a:xfrm>
          </p:grpSpPr>
          <p:sp>
            <p:nvSpPr>
              <p:cNvPr id="37" name="도형 8"/>
              <p:cNvSpPr>
                <a:spLocks/>
              </p:cNvSpPr>
              <p:nvPr/>
            </p:nvSpPr>
            <p:spPr>
              <a:xfrm>
                <a:off x="11617325" y="74930"/>
                <a:ext cx="85725" cy="76835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도형 9"/>
              <p:cNvSpPr>
                <a:spLocks/>
              </p:cNvSpPr>
              <p:nvPr/>
            </p:nvSpPr>
            <p:spPr>
              <a:xfrm>
                <a:off x="11589385" y="102870"/>
                <a:ext cx="85725" cy="76835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텍스트 상자 24"/>
          <p:cNvSpPr txBox="1">
            <a:spLocks/>
          </p:cNvSpPr>
          <p:nvPr/>
        </p:nvSpPr>
        <p:spPr>
          <a:xfrm>
            <a:off x="2818765" y="1125220"/>
            <a:ext cx="839470" cy="400685"/>
          </a:xfrm>
          <a:prstGeom prst="rect">
            <a:avLst/>
          </a:prstGeom>
          <a:noFill/>
          <a:ln w="0">
            <a:noFill/>
            <a:prstDash/>
          </a:ln>
        </p:spPr>
        <p:txBody>
          <a:bodyPr wrap="non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1. </a:t>
            </a: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소개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grpSp>
        <p:nvGrpSpPr>
          <p:cNvPr id="47" name="그룹 7"/>
          <p:cNvGrpSpPr/>
          <p:nvPr/>
        </p:nvGrpSpPr>
        <p:grpSpPr>
          <a:xfrm>
            <a:off x="1659255" y="1890395"/>
            <a:ext cx="10854055" cy="477520"/>
            <a:chOff x="1659255" y="1890395"/>
            <a:chExt cx="10854055" cy="477520"/>
          </a:xfrm>
        </p:grpSpPr>
        <p:sp>
          <p:nvSpPr>
            <p:cNvPr id="41" name="텍스트 상자 26"/>
            <p:cNvSpPr txBox="1">
              <a:spLocks/>
            </p:cNvSpPr>
            <p:nvPr/>
          </p:nvSpPr>
          <p:spPr>
            <a:xfrm rot="0">
              <a:off x="1659255" y="1890395"/>
              <a:ext cx="2160905" cy="478155"/>
            </a:xfrm>
            <a:prstGeom prst="rect"/>
            <a:noFill/>
          </p:spPr>
          <p:txBody>
            <a:bodyPr wrap="square" lIns="91440" tIns="45720" rIns="91440" bIns="45720" numCol="1" vert="horz" anchor="ctr">
              <a:spAutoFit/>
            </a:bodyPr>
            <a:lstStyle/>
            <a:p>
              <a:pPr marL="0" indent="0" rtl="0" algn="l" defTabSz="914400" eaLnBrk="1" latinLnBrk="0" hangingPunct="1">
                <a:buFontTx/>
                <a:buNone/>
              </a:pPr>
              <a:r>
                <a:rPr sz="25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프로젝트</a:t>
              </a:r>
              <a:r>
                <a:rPr sz="25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 명</a:t>
              </a:r>
              <a:endParaRPr lang="ko-KR" altLang="en-US" sz="2500">
                <a:solidFill>
                  <a:schemeClr val="bg2">
                    <a:lumMod val="10000"/>
                    <a:lumOff val="0"/>
                  </a:schemeClr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43" name="텍스트 상자 28"/>
            <p:cNvSpPr txBox="1">
              <a:spLocks/>
            </p:cNvSpPr>
            <p:nvPr/>
          </p:nvSpPr>
          <p:spPr>
            <a:xfrm rot="0">
              <a:off x="4573905" y="1971675"/>
              <a:ext cx="7940040" cy="320040"/>
            </a:xfrm>
            <a:prstGeom prst="rect"/>
            <a:noFill/>
          </p:spPr>
          <p:txBody>
            <a:bodyPr wrap="square" lIns="0" tIns="0" rIns="0" bIns="0" numCol="1" vert="horz" anchor="ctr">
              <a:spAutoFit/>
            </a:bodyPr>
            <a:lstStyle/>
            <a:p>
              <a:pPr marL="0" indent="0" rtl="0" algn="l" defTabSz="914400" eaLnBrk="1" latinLnBrk="0" hangingPunct="1">
                <a:buFontTx/>
                <a:buNone/>
              </a:pPr>
              <a:r>
                <a:rPr sz="18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같</a:t>
              </a:r>
              <a:r>
                <a:rPr lang="ko-KR" sz="18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이가치</a:t>
              </a:r>
              <a:r>
                <a:rPr sz="18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 (동행</a:t>
              </a:r>
              <a:r>
                <a:rPr lang="ko-KR" sz="18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자 찾기 프로그램</a:t>
              </a:r>
              <a:r>
                <a:rPr sz="18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)</a:t>
              </a:r>
              <a:endParaRPr lang="ko-KR" altLang="en-US" sz="1800">
                <a:solidFill>
                  <a:schemeClr val="bg2">
                    <a:lumMod val="10000"/>
                    <a:lumOff val="0"/>
                  </a:schemeClr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48" name="그룹 8"/>
          <p:cNvGrpSpPr/>
          <p:nvPr/>
        </p:nvGrpSpPr>
        <p:grpSpPr>
          <a:xfrm>
            <a:off x="1665605" y="3503295"/>
            <a:ext cx="10864215" cy="554355"/>
            <a:chOff x="1665605" y="3503295"/>
            <a:chExt cx="10864215" cy="554355"/>
          </a:xfrm>
        </p:grpSpPr>
        <p:sp>
          <p:nvSpPr>
            <p:cNvPr id="40" name="텍스트 상자 25"/>
            <p:cNvSpPr txBox="1">
              <a:spLocks/>
            </p:cNvSpPr>
            <p:nvPr/>
          </p:nvSpPr>
          <p:spPr>
            <a:xfrm rot="0">
              <a:off x="1665605" y="3545840"/>
              <a:ext cx="1940560" cy="477520"/>
            </a:xfrm>
            <a:prstGeom prst="rect"/>
            <a:noFill/>
          </p:spPr>
          <p:txBody>
            <a:bodyPr wrap="square" lIns="91440" tIns="45720" rIns="91440" bIns="45720" numCol="1" vert="horz" anchor="ctr">
              <a:spAutoFit/>
            </a:bodyPr>
            <a:lstStyle/>
            <a:p>
              <a:pPr marL="0" indent="0" rtl="0" algn="l" defTabSz="914400" eaLnBrk="1" latinLnBrk="0" hangingPunct="1">
                <a:buFontTx/>
                <a:buNone/>
              </a:pPr>
              <a:r>
                <a:rPr sz="25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목         적</a:t>
              </a:r>
              <a:endParaRPr lang="ko-KR" altLang="en-US" sz="2500">
                <a:solidFill>
                  <a:schemeClr val="bg2">
                    <a:lumMod val="10000"/>
                    <a:lumOff val="0"/>
                  </a:schemeClr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44" name="텍스트 상자 29"/>
            <p:cNvSpPr txBox="1">
              <a:spLocks/>
            </p:cNvSpPr>
            <p:nvPr/>
          </p:nvSpPr>
          <p:spPr>
            <a:xfrm rot="0">
              <a:off x="4590415" y="3503295"/>
              <a:ext cx="7940675" cy="555625"/>
            </a:xfrm>
            <a:prstGeom prst="rect"/>
            <a:noFill/>
          </p:spPr>
          <p:txBody>
            <a:bodyPr wrap="square" lIns="0" tIns="0" rIns="0" bIns="0" numCol="1" vert="horz" anchor="ctr">
              <a:spAutoFit/>
            </a:bodyPr>
            <a:lstStyle/>
            <a:p>
              <a:pPr marL="0" indent="0" rtl="0" algn="l" defTabSz="914400" eaLnBrk="1" latinLnBrk="0" hangingPunct="1">
                <a:buFontTx/>
                <a:buNone/>
              </a:pPr>
              <a:r>
                <a:rPr lang="ko-KR" sz="18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같은 취미를 가진 사람들을 연결해서 같이의 가치를 찾기 위함.</a:t>
              </a:r>
              <a:endParaRPr lang="ko-KR" altLang="en-US" sz="1800">
                <a:solidFill>
                  <a:schemeClr val="bg2">
                    <a:lumMod val="10000"/>
                    <a:lumOff val="0"/>
                  </a:schemeClr>
                </a:solidFill>
                <a:latin typeface="배달의민족 한나는 열한살" charset="0"/>
                <a:ea typeface="배달의민족 한나는 열한살" charset="0"/>
              </a:endParaRPr>
            </a:p>
            <a:p>
              <a:pPr marL="0" indent="0" rtl="0" algn="l" defTabSz="914400" eaLnBrk="1" latinLnBrk="0" hangingPunct="1">
                <a:buFontTx/>
                <a:buNone/>
              </a:pPr>
              <a:r>
                <a:rPr lang="ko-KR" sz="18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‘함께 만들어 나가는’ 커뮤니티</a:t>
              </a:r>
              <a:endParaRPr lang="ko-KR" altLang="en-US" sz="1800">
                <a:solidFill>
                  <a:schemeClr val="bg2">
                    <a:lumMod val="10000"/>
                    <a:lumOff val="0"/>
                  </a:schemeClr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46" name="그룹 6"/>
          <p:cNvGrpSpPr/>
          <p:nvPr/>
        </p:nvGrpSpPr>
        <p:grpSpPr>
          <a:xfrm>
            <a:off x="1691005" y="5227955"/>
            <a:ext cx="10860405" cy="554355"/>
            <a:chOff x="1691005" y="5227955"/>
            <a:chExt cx="10860405" cy="554355"/>
          </a:xfrm>
        </p:grpSpPr>
        <p:sp>
          <p:nvSpPr>
            <p:cNvPr id="42" name="텍스트 상자 27"/>
            <p:cNvSpPr txBox="1">
              <a:spLocks/>
            </p:cNvSpPr>
            <p:nvPr/>
          </p:nvSpPr>
          <p:spPr>
            <a:xfrm rot="0">
              <a:off x="1691005" y="5266690"/>
              <a:ext cx="1873885" cy="477520"/>
            </a:xfrm>
            <a:prstGeom prst="rect"/>
            <a:noFill/>
          </p:spPr>
          <p:txBody>
            <a:bodyPr wrap="square" lIns="91440" tIns="45720" rIns="91440" bIns="45720" numCol="1" vert="horz" anchor="ctr">
              <a:spAutoFit/>
            </a:bodyPr>
            <a:lstStyle/>
            <a:p>
              <a:pPr marL="0" indent="0" rtl="0" algn="l" defTabSz="914400" eaLnBrk="1" latinLnBrk="0" hangingPunct="1">
                <a:buFontTx/>
                <a:buNone/>
              </a:pPr>
              <a:r>
                <a:rPr sz="25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기         능</a:t>
              </a:r>
              <a:endParaRPr lang="ko-KR" altLang="en-US" sz="2500">
                <a:solidFill>
                  <a:schemeClr val="bg2">
                    <a:lumMod val="10000"/>
                    <a:lumOff val="0"/>
                  </a:schemeClr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45" name="텍스트 상자 30"/>
            <p:cNvSpPr txBox="1">
              <a:spLocks/>
            </p:cNvSpPr>
            <p:nvPr/>
          </p:nvSpPr>
          <p:spPr>
            <a:xfrm rot="0">
              <a:off x="4612005" y="5227955"/>
              <a:ext cx="7940675" cy="555625"/>
            </a:xfrm>
            <a:prstGeom prst="rect"/>
            <a:noFill/>
          </p:spPr>
          <p:txBody>
            <a:bodyPr wrap="square" lIns="0" tIns="0" rIns="0" bIns="0" numCol="1" vert="horz" anchor="ctr">
              <a:spAutoFit/>
            </a:bodyPr>
            <a:lstStyle/>
            <a:p>
              <a:pPr marL="0" indent="0" rtl="0" algn="l" defTabSz="914400" eaLnBrk="1" latinLnBrk="0" hangingPunct="1">
                <a:buFontTx/>
                <a:buNone/>
              </a:pPr>
              <a:r>
                <a:rPr sz="18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게시글 작성 및 등록, 프로그램 참여 등 동행자를 구하기 위한 기능</a:t>
              </a:r>
              <a:endParaRPr lang="ko-KR" altLang="en-US" sz="1800">
                <a:solidFill>
                  <a:schemeClr val="bg2">
                    <a:lumMod val="10000"/>
                    <a:lumOff val="0"/>
                  </a:schemeClr>
                </a:solidFill>
                <a:latin typeface="배달의민족 한나는 열한살" charset="0"/>
                <a:ea typeface="배달의민족 한나는 열한살" charset="0"/>
              </a:endParaRPr>
            </a:p>
            <a:p>
              <a:pPr marL="0" indent="0" rtl="0" algn="l" defTabSz="914400" eaLnBrk="1" latinLnBrk="0" hangingPunct="1">
                <a:buFontTx/>
                <a:buNone/>
              </a:pPr>
              <a:r>
                <a:rPr sz="1800">
                  <a:solidFill>
                    <a:schemeClr val="bg2">
                      <a:lumMod val="10000"/>
                      <a:lumOff val="0"/>
                    </a:schemeClr>
                  </a:solidFill>
                  <a:latin typeface="배달의민족 한나는 열한살" charset="0"/>
                  <a:ea typeface="배달의민족 한나는 열한살" charset="0"/>
                </a:rPr>
                <a:t>회원정보, 프로그램 정보, 승인 관리, 게시판 글 관리 시 필요한 기능</a:t>
              </a:r>
              <a:endParaRPr lang="ko-KR" altLang="en-US" sz="1800">
                <a:solidFill>
                  <a:schemeClr val="bg2">
                    <a:lumMod val="10000"/>
                    <a:lumOff val="0"/>
                  </a:schemeClr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3270" cy="457327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125" name="그룹 153"/>
          <p:cNvGrpSpPr/>
          <p:nvPr/>
        </p:nvGrpSpPr>
        <p:grpSpPr>
          <a:xfrm>
            <a:off x="59690" y="2987675"/>
            <a:ext cx="1696085" cy="1082675"/>
            <a:chOff x="59690" y="2987675"/>
            <a:chExt cx="1696085" cy="108267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0" name="도형 68"/>
            <p:cNvSpPr>
              <a:spLocks/>
            </p:cNvSpPr>
            <p:nvPr/>
          </p:nvSpPr>
          <p:spPr>
            <a:xfrm>
              <a:off x="59690" y="3491230"/>
              <a:ext cx="1696085" cy="579120"/>
            </a:xfrm>
            <a:custGeom>
              <a:avLst/>
              <a:gdLst>
                <a:gd name="TX0" fmla="*/ 914400 w 1695636"/>
                <a:gd name="TY0" fmla="*/ 0 h 471397"/>
                <a:gd name="TX1" fmla="*/ 1022689 w 1695636"/>
                <a:gd name="TY1" fmla="*/ 187310 h 471397"/>
                <a:gd name="TX2" fmla="*/ 1686757 w 1695636"/>
                <a:gd name="TY2" fmla="*/ 187310 h 471397"/>
                <a:gd name="TX3" fmla="*/ 1695635 w 1695636"/>
                <a:gd name="TY3" fmla="*/ 189103 h 471397"/>
                <a:gd name="TX4" fmla="*/ 1695635 w 1695636"/>
                <a:gd name="TY4" fmla="*/ 469604 h 471397"/>
                <a:gd name="TX5" fmla="*/ 1686757 w 1695636"/>
                <a:gd name="TY5" fmla="*/ 471396 h 471397"/>
                <a:gd name="TX6" fmla="*/ 142043 w 1695636"/>
                <a:gd name="TY6" fmla="*/ 471396 h 471397"/>
                <a:gd name="TX7" fmla="*/ 0 w 1695636"/>
                <a:gd name="TY7" fmla="*/ 329353 h 471397"/>
                <a:gd name="TX8" fmla="*/ 142043 w 1695636"/>
                <a:gd name="TY8" fmla="*/ 187310 h 471397"/>
                <a:gd name="TX9" fmla="*/ 806112 w 1695636"/>
                <a:gd name="TY9" fmla="*/ 187310 h 471397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695636" h="471397">
                  <a:moveTo>
                    <a:pt x="914400" y="0"/>
                  </a:moveTo>
                  <a:lnTo>
                    <a:pt x="1022689" y="187310"/>
                  </a:lnTo>
                  <a:lnTo>
                    <a:pt x="1686757" y="187310"/>
                  </a:lnTo>
                  <a:lnTo>
                    <a:pt x="1695635" y="189103"/>
                  </a:lnTo>
                  <a:lnTo>
                    <a:pt x="1695635" y="469604"/>
                  </a:lnTo>
                  <a:lnTo>
                    <a:pt x="1686757" y="471396"/>
                  </a:lnTo>
                  <a:lnTo>
                    <a:pt x="142043" y="471396"/>
                  </a:lnTo>
                  <a:cubicBezTo>
                    <a:pt x="63595" y="471396"/>
                    <a:pt x="0" y="407801"/>
                    <a:pt x="0" y="329353"/>
                  </a:cubicBezTo>
                  <a:cubicBezTo>
                    <a:pt x="0" y="250905"/>
                    <a:pt x="63595" y="187310"/>
                    <a:pt x="142043" y="187310"/>
                  </a:cubicBezTo>
                  <a:lnTo>
                    <a:pt x="806112" y="187310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457200" rtl="0" eaLnBrk="1" latinLnBrk="0" hangingPunct="1">
                <a:buFontTx/>
                <a:buNone/>
              </a:pPr>
              <a:endParaRPr lang="ko-KR" altLang="en-US" sz="1100">
                <a:latin typeface="제주고딕" charset="0"/>
                <a:ea typeface="제주고딕" charset="0"/>
              </a:endParaRPr>
            </a:p>
            <a:p>
              <a:pPr marL="0" indent="0" algn="ctr" defTabSz="457200" rtl="0" eaLnBrk="1" latinLnBrk="0" hangingPunct="1">
                <a:buFontTx/>
                <a:buNone/>
              </a:pPr>
              <a:endParaRPr lang="ko-KR" altLang="en-US" sz="1100">
                <a:latin typeface="제주고딕" charset="0"/>
                <a:ea typeface="제주고딕" charset="0"/>
              </a:endParaRPr>
            </a:p>
          </p:txBody>
        </p:sp>
        <p:cxnSp>
          <p:nvCxnSpPr>
            <p:cNvPr id="115" name="도형 143"/>
            <p:cNvCxnSpPr/>
            <p:nvPr/>
          </p:nvCxnSpPr>
          <p:spPr>
            <a:xfrm>
              <a:off x="970280" y="2987675"/>
              <a:ext cx="4445" cy="504190"/>
            </a:xfrm>
            <a:prstGeom prst="line">
              <a:avLst/>
            </a:prstGeom>
            <a:grpFill/>
            <a:ln w="6350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그룹 157"/>
          <p:cNvGrpSpPr/>
          <p:nvPr/>
        </p:nvGrpSpPr>
        <p:grpSpPr>
          <a:xfrm>
            <a:off x="1792605" y="3726815"/>
            <a:ext cx="1696085" cy="1071880"/>
            <a:chOff x="1792605" y="3726815"/>
            <a:chExt cx="1696085" cy="1071880"/>
          </a:xfrm>
          <a:solidFill>
            <a:srgbClr val="FEAF3B"/>
          </a:solidFill>
        </p:grpSpPr>
        <p:sp>
          <p:nvSpPr>
            <p:cNvPr id="121" name="도형 149"/>
            <p:cNvSpPr>
              <a:spLocks/>
            </p:cNvSpPr>
            <p:nvPr/>
          </p:nvSpPr>
          <p:spPr>
            <a:xfrm flipV="1">
              <a:off x="1792605" y="3726815"/>
              <a:ext cx="1696085" cy="556260"/>
            </a:xfrm>
            <a:custGeom>
              <a:avLst/>
              <a:gdLst>
                <a:gd name="TX0" fmla="*/ 0 w 1695636"/>
                <a:gd name="TY0" fmla="*/ 455883 h 455884"/>
                <a:gd name="TX1" fmla="*/ 1695635 w 1695636"/>
                <a:gd name="TY1" fmla="*/ 455883 h 455884"/>
                <a:gd name="TX2" fmla="*/ 1695635 w 1695636"/>
                <a:gd name="TY2" fmla="*/ 171797 h 455884"/>
                <a:gd name="TX3" fmla="*/ 964158 w 1695636"/>
                <a:gd name="TY3" fmla="*/ 171797 h 455884"/>
                <a:gd name="TX4" fmla="*/ 852546 w 1695636"/>
                <a:gd name="TY4" fmla="*/ 0 h 455884"/>
                <a:gd name="TX5" fmla="*/ 740934 w 1695636"/>
                <a:gd name="TY5" fmla="*/ 171797 h 455884"/>
                <a:gd name="TX6" fmla="*/ 0 w 1695636"/>
                <a:gd name="TY6" fmla="*/ 171797 h 455884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695636" h="455884">
                  <a:moveTo>
                    <a:pt x="0" y="455883"/>
                  </a:moveTo>
                  <a:lnTo>
                    <a:pt x="1695635" y="455883"/>
                  </a:lnTo>
                  <a:lnTo>
                    <a:pt x="1695635" y="171797"/>
                  </a:lnTo>
                  <a:lnTo>
                    <a:pt x="964158" y="171797"/>
                  </a:lnTo>
                  <a:lnTo>
                    <a:pt x="852546" y="0"/>
                  </a:lnTo>
                  <a:lnTo>
                    <a:pt x="740934" y="171797"/>
                  </a:lnTo>
                  <a:lnTo>
                    <a:pt x="0" y="171797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457200" rtl="0" eaLnBrk="1" latinLnBrk="0" hangingPunct="1">
                <a:buFontTx/>
                <a:buNone/>
              </a:pPr>
              <a:endParaRPr lang="ko-KR" altLang="en-US" sz="1100">
                <a:latin typeface="제주고딕" charset="0"/>
                <a:ea typeface="제주고딕" charset="0"/>
              </a:endParaRPr>
            </a:p>
          </p:txBody>
        </p:sp>
        <p:cxnSp>
          <p:nvCxnSpPr>
            <p:cNvPr id="118" name="도형 146"/>
            <p:cNvCxnSpPr/>
            <p:nvPr/>
          </p:nvCxnSpPr>
          <p:spPr>
            <a:xfrm flipH="1">
              <a:off x="2642870" y="4093845"/>
              <a:ext cx="10160" cy="704850"/>
            </a:xfrm>
            <a:prstGeom prst="line">
              <a:avLst/>
            </a:prstGeom>
            <a:grpFill/>
            <a:ln w="6350" cap="flat" cmpd="sng">
              <a:solidFill>
                <a:srgbClr val="FEAF3B">
                  <a:alpha val="10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그룹 158"/>
          <p:cNvGrpSpPr/>
          <p:nvPr/>
        </p:nvGrpSpPr>
        <p:grpSpPr>
          <a:xfrm>
            <a:off x="3525520" y="2969260"/>
            <a:ext cx="1696085" cy="1092835"/>
            <a:chOff x="3525520" y="2969260"/>
            <a:chExt cx="1696085" cy="109283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1" name="도형 69"/>
            <p:cNvSpPr>
              <a:spLocks/>
            </p:cNvSpPr>
            <p:nvPr/>
          </p:nvSpPr>
          <p:spPr>
            <a:xfrm>
              <a:off x="3525520" y="3510280"/>
              <a:ext cx="1696085" cy="551815"/>
            </a:xfrm>
            <a:custGeom>
              <a:avLst/>
              <a:gdLst>
                <a:gd name="TX0" fmla="*/ 843812 w 1695636"/>
                <a:gd name="TY0" fmla="*/ 0 h 464705"/>
                <a:gd name="TX1" fmla="*/ 961155 w 1695636"/>
                <a:gd name="TY1" fmla="*/ 180618 h 464705"/>
                <a:gd name="TX2" fmla="*/ 1695635 w 1695636"/>
                <a:gd name="TY2" fmla="*/ 180618 h 464705"/>
                <a:gd name="TX3" fmla="*/ 1695635 w 1695636"/>
                <a:gd name="TY3" fmla="*/ 464704 h 464705"/>
                <a:gd name="TX4" fmla="*/ 0 w 1695636"/>
                <a:gd name="TY4" fmla="*/ 464704 h 464705"/>
                <a:gd name="TX5" fmla="*/ 0 w 1695636"/>
                <a:gd name="TY5" fmla="*/ 180618 h 464705"/>
                <a:gd name="TX6" fmla="*/ 726470 w 1695636"/>
                <a:gd name="TY6" fmla="*/ 180618 h 464705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695636" h="464705">
                  <a:moveTo>
                    <a:pt x="843812" y="0"/>
                  </a:moveTo>
                  <a:lnTo>
                    <a:pt x="961155" y="180618"/>
                  </a:lnTo>
                  <a:lnTo>
                    <a:pt x="1695635" y="180618"/>
                  </a:lnTo>
                  <a:lnTo>
                    <a:pt x="1695635" y="464704"/>
                  </a:lnTo>
                  <a:lnTo>
                    <a:pt x="0" y="464704"/>
                  </a:lnTo>
                  <a:lnTo>
                    <a:pt x="0" y="180618"/>
                  </a:lnTo>
                  <a:lnTo>
                    <a:pt x="726470" y="180618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457200" rtl="0" eaLnBrk="1" latinLnBrk="0" hangingPunct="1">
                <a:buFontTx/>
                <a:buNone/>
              </a:pPr>
              <a:endParaRPr lang="ko-KR" altLang="en-US" sz="1100">
                <a:latin typeface="제주고딕" charset="0"/>
                <a:ea typeface="제주고딕" charset="0"/>
              </a:endParaRPr>
            </a:p>
          </p:txBody>
        </p:sp>
        <p:cxnSp>
          <p:nvCxnSpPr>
            <p:cNvPr id="116" name="도형 144"/>
            <p:cNvCxnSpPr/>
            <p:nvPr/>
          </p:nvCxnSpPr>
          <p:spPr>
            <a:xfrm flipH="1">
              <a:off x="4382135" y="2969260"/>
              <a:ext cx="10160" cy="704850"/>
            </a:xfrm>
            <a:prstGeom prst="line">
              <a:avLst/>
            </a:prstGeom>
            <a:grpFill/>
            <a:ln w="6350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그룹 170"/>
          <p:cNvGrpSpPr/>
          <p:nvPr/>
        </p:nvGrpSpPr>
        <p:grpSpPr>
          <a:xfrm>
            <a:off x="10452100" y="2971800"/>
            <a:ext cx="1696085" cy="1081405"/>
            <a:chOff x="10452100" y="2971800"/>
            <a:chExt cx="1696085" cy="108140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2" name="도형 167"/>
            <p:cNvSpPr>
              <a:spLocks/>
            </p:cNvSpPr>
            <p:nvPr/>
          </p:nvSpPr>
          <p:spPr>
            <a:xfrm flipH="1">
              <a:off x="10452100" y="3489960"/>
              <a:ext cx="1696085" cy="563245"/>
            </a:xfrm>
            <a:custGeom>
              <a:avLst/>
              <a:gdLst>
                <a:gd name="TX0" fmla="*/ 914400 w 1695636"/>
                <a:gd name="TY0" fmla="*/ 0 h 471397"/>
                <a:gd name="TX1" fmla="*/ 1022689 w 1695636"/>
                <a:gd name="TY1" fmla="*/ 187310 h 471397"/>
                <a:gd name="TX2" fmla="*/ 1686757 w 1695636"/>
                <a:gd name="TY2" fmla="*/ 187310 h 471397"/>
                <a:gd name="TX3" fmla="*/ 1695635 w 1695636"/>
                <a:gd name="TY3" fmla="*/ 189103 h 471397"/>
                <a:gd name="TX4" fmla="*/ 1695635 w 1695636"/>
                <a:gd name="TY4" fmla="*/ 469604 h 471397"/>
                <a:gd name="TX5" fmla="*/ 1686757 w 1695636"/>
                <a:gd name="TY5" fmla="*/ 471396 h 471397"/>
                <a:gd name="TX6" fmla="*/ 142043 w 1695636"/>
                <a:gd name="TY6" fmla="*/ 471396 h 471397"/>
                <a:gd name="TX7" fmla="*/ 0 w 1695636"/>
                <a:gd name="TY7" fmla="*/ 329353 h 471397"/>
                <a:gd name="TX8" fmla="*/ 142043 w 1695636"/>
                <a:gd name="TY8" fmla="*/ 187310 h 471397"/>
                <a:gd name="TX9" fmla="*/ 806112 w 1695636"/>
                <a:gd name="TY9" fmla="*/ 187310 h 471397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</a:cxnLst>
              <a:rect l="l" t="t" r="r" b="b"/>
              <a:pathLst>
                <a:path w="1695636" h="471397">
                  <a:moveTo>
                    <a:pt x="914400" y="0"/>
                  </a:moveTo>
                  <a:lnTo>
                    <a:pt x="1022689" y="187310"/>
                  </a:lnTo>
                  <a:lnTo>
                    <a:pt x="1686757" y="187310"/>
                  </a:lnTo>
                  <a:lnTo>
                    <a:pt x="1695635" y="189103"/>
                  </a:lnTo>
                  <a:lnTo>
                    <a:pt x="1695635" y="469604"/>
                  </a:lnTo>
                  <a:lnTo>
                    <a:pt x="1686757" y="471396"/>
                  </a:lnTo>
                  <a:lnTo>
                    <a:pt x="142043" y="471396"/>
                  </a:lnTo>
                  <a:cubicBezTo>
                    <a:pt x="63595" y="471396"/>
                    <a:pt x="0" y="407801"/>
                    <a:pt x="0" y="329353"/>
                  </a:cubicBezTo>
                  <a:cubicBezTo>
                    <a:pt x="0" y="250905"/>
                    <a:pt x="63595" y="187310"/>
                    <a:pt x="142043" y="187310"/>
                  </a:cubicBezTo>
                  <a:lnTo>
                    <a:pt x="806112" y="187310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457200" rtl="0" eaLnBrk="1" latinLnBrk="0" hangingPunct="1">
                <a:buFontTx/>
                <a:buNone/>
              </a:pPr>
              <a:endParaRPr lang="ko-KR" altLang="en-US" sz="1100">
                <a:latin typeface="제주고딕" charset="0"/>
                <a:ea typeface="제주고딕" charset="0"/>
              </a:endParaRPr>
            </a:p>
          </p:txBody>
        </p:sp>
        <p:cxnSp>
          <p:nvCxnSpPr>
            <p:cNvPr id="134" name="도형 169"/>
            <p:cNvCxnSpPr/>
            <p:nvPr/>
          </p:nvCxnSpPr>
          <p:spPr>
            <a:xfrm flipH="1">
              <a:off x="11237595" y="2971800"/>
              <a:ext cx="14605" cy="522605"/>
            </a:xfrm>
            <a:prstGeom prst="line">
              <a:avLst/>
            </a:prstGeom>
            <a:grpFill/>
            <a:ln w="6350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그룹 224"/>
          <p:cNvGrpSpPr/>
          <p:nvPr/>
        </p:nvGrpSpPr>
        <p:grpSpPr>
          <a:xfrm>
            <a:off x="8724265" y="3718560"/>
            <a:ext cx="1696085" cy="1076960"/>
            <a:chOff x="8724265" y="3718560"/>
            <a:chExt cx="1696085" cy="1076960"/>
          </a:xfrm>
          <a:solidFill>
            <a:srgbClr val="FEAF3B"/>
          </a:solidFill>
        </p:grpSpPr>
        <p:sp>
          <p:nvSpPr>
            <p:cNvPr id="147" name="도형 221"/>
            <p:cNvSpPr>
              <a:spLocks/>
            </p:cNvSpPr>
            <p:nvPr/>
          </p:nvSpPr>
          <p:spPr>
            <a:xfrm flipV="1">
              <a:off x="8724265" y="3718560"/>
              <a:ext cx="1696085" cy="539115"/>
            </a:xfrm>
            <a:custGeom>
              <a:avLst/>
              <a:gdLst>
                <a:gd name="TX0" fmla="*/ 0 w 1695636"/>
                <a:gd name="TY0" fmla="*/ 455883 h 455884"/>
                <a:gd name="TX1" fmla="*/ 1695635 w 1695636"/>
                <a:gd name="TY1" fmla="*/ 455883 h 455884"/>
                <a:gd name="TX2" fmla="*/ 1695635 w 1695636"/>
                <a:gd name="TY2" fmla="*/ 171797 h 455884"/>
                <a:gd name="TX3" fmla="*/ 964158 w 1695636"/>
                <a:gd name="TY3" fmla="*/ 171797 h 455884"/>
                <a:gd name="TX4" fmla="*/ 852546 w 1695636"/>
                <a:gd name="TY4" fmla="*/ 0 h 455884"/>
                <a:gd name="TX5" fmla="*/ 740934 w 1695636"/>
                <a:gd name="TY5" fmla="*/ 171797 h 455884"/>
                <a:gd name="TX6" fmla="*/ 0 w 1695636"/>
                <a:gd name="TY6" fmla="*/ 171797 h 455884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695636" h="455884">
                  <a:moveTo>
                    <a:pt x="0" y="455883"/>
                  </a:moveTo>
                  <a:lnTo>
                    <a:pt x="1695635" y="455883"/>
                  </a:lnTo>
                  <a:lnTo>
                    <a:pt x="1695635" y="171797"/>
                  </a:lnTo>
                  <a:lnTo>
                    <a:pt x="964158" y="171797"/>
                  </a:lnTo>
                  <a:lnTo>
                    <a:pt x="852546" y="0"/>
                  </a:lnTo>
                  <a:lnTo>
                    <a:pt x="740934" y="171797"/>
                  </a:lnTo>
                  <a:lnTo>
                    <a:pt x="0" y="171797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457200" rtl="0" eaLnBrk="1" latinLnBrk="0" hangingPunct="1">
                <a:buFontTx/>
                <a:buNone/>
              </a:pPr>
              <a:endParaRPr lang="ko-KR" altLang="en-US" sz="1100">
                <a:latin typeface="제주고딕" charset="0"/>
                <a:ea typeface="제주고딕" charset="0"/>
              </a:endParaRPr>
            </a:p>
          </p:txBody>
        </p:sp>
        <p:cxnSp>
          <p:nvCxnSpPr>
            <p:cNvPr id="148" name="도형 222"/>
            <p:cNvCxnSpPr/>
            <p:nvPr/>
          </p:nvCxnSpPr>
          <p:spPr>
            <a:xfrm flipH="1">
              <a:off x="9574530" y="4090670"/>
              <a:ext cx="10160" cy="704850"/>
            </a:xfrm>
            <a:prstGeom prst="line">
              <a:avLst/>
            </a:prstGeom>
            <a:grpFill/>
            <a:ln w="6350" cap="flat" cmpd="sng">
              <a:solidFill>
                <a:srgbClr val="FEAF3B">
                  <a:alpha val="10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8" name="그룹 216"/>
          <p:cNvGrpSpPr/>
          <p:nvPr/>
        </p:nvGrpSpPr>
        <p:grpSpPr>
          <a:xfrm>
            <a:off x="7000240" y="2971800"/>
            <a:ext cx="1696085" cy="1084580"/>
            <a:chOff x="7000240" y="2971800"/>
            <a:chExt cx="1696085" cy="108458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9" name="도형 213"/>
            <p:cNvSpPr>
              <a:spLocks/>
            </p:cNvSpPr>
            <p:nvPr/>
          </p:nvSpPr>
          <p:spPr>
            <a:xfrm>
              <a:off x="7000240" y="3504565"/>
              <a:ext cx="1696085" cy="551815"/>
            </a:xfrm>
            <a:custGeom>
              <a:avLst/>
              <a:gdLst>
                <a:gd name="TX0" fmla="*/ 843812 w 1695636"/>
                <a:gd name="TY0" fmla="*/ 0 h 464705"/>
                <a:gd name="TX1" fmla="*/ 961155 w 1695636"/>
                <a:gd name="TY1" fmla="*/ 180618 h 464705"/>
                <a:gd name="TX2" fmla="*/ 1695635 w 1695636"/>
                <a:gd name="TY2" fmla="*/ 180618 h 464705"/>
                <a:gd name="TX3" fmla="*/ 1695635 w 1695636"/>
                <a:gd name="TY3" fmla="*/ 464704 h 464705"/>
                <a:gd name="TX4" fmla="*/ 0 w 1695636"/>
                <a:gd name="TY4" fmla="*/ 464704 h 464705"/>
                <a:gd name="TX5" fmla="*/ 0 w 1695636"/>
                <a:gd name="TY5" fmla="*/ 180618 h 464705"/>
                <a:gd name="TX6" fmla="*/ 726470 w 1695636"/>
                <a:gd name="TY6" fmla="*/ 180618 h 464705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695636" h="464705">
                  <a:moveTo>
                    <a:pt x="843812" y="0"/>
                  </a:moveTo>
                  <a:lnTo>
                    <a:pt x="961155" y="180618"/>
                  </a:lnTo>
                  <a:lnTo>
                    <a:pt x="1695635" y="180618"/>
                  </a:lnTo>
                  <a:lnTo>
                    <a:pt x="1695635" y="464704"/>
                  </a:lnTo>
                  <a:lnTo>
                    <a:pt x="0" y="464704"/>
                  </a:lnTo>
                  <a:lnTo>
                    <a:pt x="0" y="180618"/>
                  </a:lnTo>
                  <a:lnTo>
                    <a:pt x="726470" y="180618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457200" rtl="0" eaLnBrk="1" latinLnBrk="0" hangingPunct="1">
                <a:buFontTx/>
                <a:buNone/>
              </a:pPr>
              <a:endParaRPr lang="ko-KR" altLang="en-US" sz="1100">
                <a:latin typeface="제주고딕" charset="0"/>
                <a:ea typeface="제주고딕" charset="0"/>
              </a:endParaRPr>
            </a:p>
          </p:txBody>
        </p:sp>
        <p:cxnSp>
          <p:nvCxnSpPr>
            <p:cNvPr id="141" name="도형 215"/>
            <p:cNvCxnSpPr/>
            <p:nvPr/>
          </p:nvCxnSpPr>
          <p:spPr>
            <a:xfrm flipH="1">
              <a:off x="7856855" y="2971800"/>
              <a:ext cx="10160" cy="704850"/>
            </a:xfrm>
            <a:prstGeom prst="line">
              <a:avLst/>
            </a:prstGeom>
            <a:grpFill/>
            <a:ln w="6350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그룹 220"/>
          <p:cNvGrpSpPr/>
          <p:nvPr/>
        </p:nvGrpSpPr>
        <p:grpSpPr>
          <a:xfrm>
            <a:off x="5258435" y="3723005"/>
            <a:ext cx="1696085" cy="1069975"/>
            <a:chOff x="5258435" y="3723005"/>
            <a:chExt cx="1696085" cy="1069975"/>
          </a:xfrm>
          <a:solidFill>
            <a:srgbClr val="FEAF3B"/>
          </a:solidFill>
        </p:grpSpPr>
        <p:sp>
          <p:nvSpPr>
            <p:cNvPr id="143" name="도형 217"/>
            <p:cNvSpPr>
              <a:spLocks/>
            </p:cNvSpPr>
            <p:nvPr/>
          </p:nvSpPr>
          <p:spPr>
            <a:xfrm flipV="1">
              <a:off x="5258435" y="3723005"/>
              <a:ext cx="1696085" cy="544195"/>
            </a:xfrm>
            <a:custGeom>
              <a:avLst/>
              <a:gdLst>
                <a:gd name="TX0" fmla="*/ 0 w 1695636"/>
                <a:gd name="TY0" fmla="*/ 455883 h 455884"/>
                <a:gd name="TX1" fmla="*/ 1695635 w 1695636"/>
                <a:gd name="TY1" fmla="*/ 455883 h 455884"/>
                <a:gd name="TX2" fmla="*/ 1695635 w 1695636"/>
                <a:gd name="TY2" fmla="*/ 171797 h 455884"/>
                <a:gd name="TX3" fmla="*/ 964158 w 1695636"/>
                <a:gd name="TY3" fmla="*/ 171797 h 455884"/>
                <a:gd name="TX4" fmla="*/ 852546 w 1695636"/>
                <a:gd name="TY4" fmla="*/ 0 h 455884"/>
                <a:gd name="TX5" fmla="*/ 740934 w 1695636"/>
                <a:gd name="TY5" fmla="*/ 171797 h 455884"/>
                <a:gd name="TX6" fmla="*/ 0 w 1695636"/>
                <a:gd name="TY6" fmla="*/ 171797 h 455884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1695636" h="455884">
                  <a:moveTo>
                    <a:pt x="0" y="455883"/>
                  </a:moveTo>
                  <a:lnTo>
                    <a:pt x="1695635" y="455883"/>
                  </a:lnTo>
                  <a:lnTo>
                    <a:pt x="1695635" y="171797"/>
                  </a:lnTo>
                  <a:lnTo>
                    <a:pt x="964158" y="171797"/>
                  </a:lnTo>
                  <a:lnTo>
                    <a:pt x="852546" y="0"/>
                  </a:lnTo>
                  <a:lnTo>
                    <a:pt x="740934" y="171797"/>
                  </a:lnTo>
                  <a:lnTo>
                    <a:pt x="0" y="171797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457200" rtl="0" eaLnBrk="1" latinLnBrk="0" hangingPunct="1">
                <a:buFontTx/>
                <a:buNone/>
              </a:pPr>
              <a:endParaRPr lang="ko-KR" altLang="en-US" sz="1100">
                <a:latin typeface="제주고딕" charset="0"/>
                <a:ea typeface="제주고딕" charset="0"/>
              </a:endParaRPr>
            </a:p>
          </p:txBody>
        </p:sp>
        <p:cxnSp>
          <p:nvCxnSpPr>
            <p:cNvPr id="144" name="도형 218"/>
            <p:cNvCxnSpPr/>
            <p:nvPr/>
          </p:nvCxnSpPr>
          <p:spPr>
            <a:xfrm flipH="1">
              <a:off x="6108700" y="4088130"/>
              <a:ext cx="10160" cy="704850"/>
            </a:xfrm>
            <a:prstGeom prst="line">
              <a:avLst/>
            </a:prstGeom>
            <a:grpFill/>
            <a:ln w="6350" cap="flat" cmpd="sng">
              <a:solidFill>
                <a:srgbClr val="FEAF3B">
                  <a:alpha val="10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5" y="401320"/>
            <a:ext cx="2270125" cy="982345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2635" cy="243205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195" cy="259080"/>
            <a:chOff x="7391400" y="495300"/>
            <a:chExt cx="4227195" cy="259080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6435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그룹 17"/>
          <p:cNvGrpSpPr/>
          <p:nvPr/>
        </p:nvGrpSpPr>
        <p:grpSpPr>
          <a:xfrm>
            <a:off x="11153775" y="-28575"/>
            <a:ext cx="915670" cy="308610"/>
            <a:chOff x="11153775" y="-28575"/>
            <a:chExt cx="915670" cy="308610"/>
          </a:xfrm>
        </p:grpSpPr>
        <p:sp>
          <p:nvSpPr>
            <p:cNvPr id="34" name="텍스트 상자 12"/>
            <p:cNvSpPr txBox="1">
              <a:spLocks/>
            </p:cNvSpPr>
            <p:nvPr/>
          </p:nvSpPr>
          <p:spPr>
            <a:xfrm>
              <a:off x="11830050" y="-28575"/>
              <a:ext cx="239395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텍스트 상자 13"/>
            <p:cNvSpPr txBox="1">
              <a:spLocks/>
            </p:cNvSpPr>
            <p:nvPr/>
          </p:nvSpPr>
          <p:spPr>
            <a:xfrm>
              <a:off x="11153775" y="-28575"/>
              <a:ext cx="408940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그룹 16"/>
            <p:cNvGrpSpPr/>
            <p:nvPr/>
          </p:nvGrpSpPr>
          <p:grpSpPr>
            <a:xfrm>
              <a:off x="11589385" y="74930"/>
              <a:ext cx="113665" cy="104775"/>
              <a:chOff x="11589385" y="74930"/>
              <a:chExt cx="113665" cy="104775"/>
            </a:xfrm>
          </p:grpSpPr>
          <p:sp>
            <p:nvSpPr>
              <p:cNvPr id="37" name="도형 14"/>
              <p:cNvSpPr>
                <a:spLocks/>
              </p:cNvSpPr>
              <p:nvPr/>
            </p:nvSpPr>
            <p:spPr>
              <a:xfrm>
                <a:off x="11617325" y="74930"/>
                <a:ext cx="85725" cy="76835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도형 15"/>
              <p:cNvSpPr>
                <a:spLocks/>
              </p:cNvSpPr>
              <p:nvPr/>
            </p:nvSpPr>
            <p:spPr>
              <a:xfrm>
                <a:off x="11589385" y="102870"/>
                <a:ext cx="85725" cy="76835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텍스트 상자 67"/>
          <p:cNvSpPr txBox="1">
            <a:spLocks/>
          </p:cNvSpPr>
          <p:nvPr/>
        </p:nvSpPr>
        <p:spPr>
          <a:xfrm>
            <a:off x="2818765" y="1125220"/>
            <a:ext cx="1310640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2. 일정계획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136" name="텍스트 상자 206"/>
          <p:cNvSpPr txBox="1">
            <a:spLocks/>
          </p:cNvSpPr>
          <p:nvPr/>
        </p:nvSpPr>
        <p:spPr>
          <a:xfrm>
            <a:off x="710565" y="3757295"/>
            <a:ext cx="676275" cy="2622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100" b="1">
                <a:solidFill>
                  <a:srgbClr val="FEAF3B"/>
                </a:solidFill>
                <a:latin typeface="맑은 고딕" charset="0"/>
                <a:ea typeface="맑은 고딕" charset="0"/>
              </a:rPr>
              <a:t>06.14</a:t>
            </a:r>
            <a:endParaRPr lang="ko-KR" altLang="en-US" sz="1100" b="1">
              <a:solidFill>
                <a:srgbClr val="FEAF3B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37" name="텍스트 상자 207"/>
          <p:cNvSpPr txBox="1">
            <a:spLocks/>
          </p:cNvSpPr>
          <p:nvPr/>
        </p:nvSpPr>
        <p:spPr>
          <a:xfrm>
            <a:off x="2178685" y="3683000"/>
            <a:ext cx="1043305" cy="4318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1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06.1</a:t>
            </a:r>
            <a:r>
              <a:rPr lang="ko-KR" sz="11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5~06.18, </a:t>
            </a:r>
            <a:endParaRPr lang="ko-KR" altLang="en-US" sz="1100" b="1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1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06.21~06.23</a:t>
            </a:r>
            <a:endParaRPr lang="ko-KR" altLang="en-US" sz="1100" b="1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0" name="텍스트 상자 226"/>
          <p:cNvSpPr txBox="1">
            <a:spLocks/>
          </p:cNvSpPr>
          <p:nvPr/>
        </p:nvSpPr>
        <p:spPr>
          <a:xfrm>
            <a:off x="3870325" y="3759835"/>
            <a:ext cx="1057910" cy="26289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100" b="1">
                <a:solidFill>
                  <a:srgbClr val="FEAF3B"/>
                </a:solidFill>
                <a:latin typeface="맑은 고딕" charset="0"/>
                <a:ea typeface="맑은 고딕" charset="0"/>
              </a:rPr>
              <a:t>06.24~06.25</a:t>
            </a:r>
            <a:endParaRPr lang="ko-KR" altLang="en-US" sz="1100" b="1">
              <a:solidFill>
                <a:srgbClr val="FEAF3B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1" name="텍스트 상자 227"/>
          <p:cNvSpPr txBox="1">
            <a:spLocks/>
          </p:cNvSpPr>
          <p:nvPr/>
        </p:nvSpPr>
        <p:spPr>
          <a:xfrm>
            <a:off x="5604510" y="3745230"/>
            <a:ext cx="1057910" cy="26289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1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06.26~06.28</a:t>
            </a:r>
            <a:endParaRPr lang="ko-KR" altLang="en-US" sz="1100" b="1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2" name="텍스트 상자 228"/>
          <p:cNvSpPr txBox="1">
            <a:spLocks/>
          </p:cNvSpPr>
          <p:nvPr/>
        </p:nvSpPr>
        <p:spPr>
          <a:xfrm>
            <a:off x="7319010" y="3753485"/>
            <a:ext cx="1057910" cy="26289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100" b="1">
                <a:solidFill>
                  <a:srgbClr val="FEAF3B"/>
                </a:solidFill>
                <a:latin typeface="맑은 고딕" charset="0"/>
                <a:ea typeface="맑은 고딕" charset="0"/>
              </a:rPr>
              <a:t>06.29~07.02</a:t>
            </a:r>
            <a:endParaRPr lang="ko-KR" altLang="en-US" sz="1100" b="1">
              <a:solidFill>
                <a:srgbClr val="FEAF3B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3" name="텍스트 상자 229"/>
          <p:cNvSpPr txBox="1">
            <a:spLocks/>
          </p:cNvSpPr>
          <p:nvPr/>
        </p:nvSpPr>
        <p:spPr>
          <a:xfrm>
            <a:off x="9293225" y="3753485"/>
            <a:ext cx="571500" cy="26289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1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07.05</a:t>
            </a:r>
            <a:endParaRPr lang="ko-KR" altLang="en-US" sz="1100" b="1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4" name="텍스트 상자 230"/>
          <p:cNvSpPr txBox="1">
            <a:spLocks/>
          </p:cNvSpPr>
          <p:nvPr/>
        </p:nvSpPr>
        <p:spPr>
          <a:xfrm>
            <a:off x="10966450" y="3747135"/>
            <a:ext cx="571500" cy="26289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100" b="1">
                <a:solidFill>
                  <a:srgbClr val="FEAF3B"/>
                </a:solidFill>
                <a:latin typeface="맑은 고딕" charset="0"/>
                <a:ea typeface="맑은 고딕" charset="0"/>
              </a:rPr>
              <a:t>07.06</a:t>
            </a:r>
            <a:endParaRPr lang="ko-KR" altLang="en-US" sz="1100" b="1">
              <a:solidFill>
                <a:srgbClr val="FEAF3B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0" name="도형 253"/>
          <p:cNvSpPr>
            <a:spLocks/>
          </p:cNvSpPr>
          <p:nvPr/>
        </p:nvSpPr>
        <p:spPr>
          <a:xfrm>
            <a:off x="5247640" y="4788535"/>
            <a:ext cx="1715135" cy="988060"/>
          </a:xfrm>
          <a:prstGeom prst="roundRect">
            <a:avLst/>
          </a:prstGeom>
          <a:noFill/>
          <a:ln w="12700" cap="flat" cmpd="sng">
            <a:solidFill>
              <a:srgbClr val="FEAF3B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관리자파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트 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기능 개발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1" name="도형 258"/>
          <p:cNvSpPr>
            <a:spLocks/>
          </p:cNvSpPr>
          <p:nvPr/>
        </p:nvSpPr>
        <p:spPr>
          <a:xfrm>
            <a:off x="6997065" y="1965960"/>
            <a:ext cx="1689100" cy="979170"/>
          </a:xfrm>
          <a:prstGeom prst="roundRect">
            <a:avLst/>
          </a:prstGeom>
          <a:noFill/>
          <a:ln w="12700" cap="flat" cmpd="sng">
            <a:solidFill>
              <a:schemeClr val="tx1">
                <a:lumMod val="75000"/>
                <a:lumOff val="2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통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합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디버깅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3" name="도형 281"/>
          <p:cNvSpPr>
            <a:spLocks/>
          </p:cNvSpPr>
          <p:nvPr/>
        </p:nvSpPr>
        <p:spPr>
          <a:xfrm>
            <a:off x="199390" y="1968500"/>
            <a:ext cx="1562100" cy="979170"/>
          </a:xfrm>
          <a:prstGeom prst="roundRect">
            <a:avLst/>
          </a:prstGeom>
          <a:noFill/>
          <a:ln w="12700" cap="flat" cmpd="sng">
            <a:solidFill>
              <a:schemeClr val="tx1">
                <a:lumMod val="75000"/>
                <a:lumOff val="2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주제선정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업무분장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설계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4" name="도형 282"/>
          <p:cNvSpPr>
            <a:spLocks/>
          </p:cNvSpPr>
          <p:nvPr/>
        </p:nvSpPr>
        <p:spPr>
          <a:xfrm>
            <a:off x="1784350" y="4799965"/>
            <a:ext cx="1706245" cy="988060"/>
          </a:xfrm>
          <a:prstGeom prst="roundRect">
            <a:avLst/>
          </a:prstGeom>
          <a:noFill/>
          <a:ln w="12700" cap="flat" cmpd="sng">
            <a:solidFill>
              <a:srgbClr val="FEAF3B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DB구축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고객파트 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기능 개발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5" name="도형 283"/>
          <p:cNvSpPr>
            <a:spLocks/>
          </p:cNvSpPr>
          <p:nvPr/>
        </p:nvSpPr>
        <p:spPr>
          <a:xfrm>
            <a:off x="3542030" y="2011680"/>
            <a:ext cx="1671955" cy="979170"/>
          </a:xfrm>
          <a:prstGeom prst="roundRect">
            <a:avLst/>
          </a:prstGeom>
          <a:noFill/>
          <a:ln w="12700" cap="flat" cmpd="sng">
            <a:solidFill>
              <a:schemeClr val="tx1">
                <a:lumMod val="75000"/>
                <a:lumOff val="2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</a:t>
            </a:r>
            <a:r>
              <a:rPr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고객파</a:t>
            </a: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트 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통합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디버깅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6" name="도형 284"/>
          <p:cNvSpPr>
            <a:spLocks/>
          </p:cNvSpPr>
          <p:nvPr/>
        </p:nvSpPr>
        <p:spPr>
          <a:xfrm>
            <a:off x="10452100" y="2011680"/>
            <a:ext cx="1639570" cy="979170"/>
          </a:xfrm>
          <a:prstGeom prst="roundRect">
            <a:avLst/>
          </a:prstGeom>
          <a:noFill/>
          <a:ln w="12700" cap="flat" cmpd="sng">
            <a:solidFill>
              <a:schemeClr val="tx1">
                <a:lumMod val="75000"/>
                <a:lumOff val="25000"/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발표</a:t>
            </a: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7" name="도형 285"/>
          <p:cNvSpPr>
            <a:spLocks/>
          </p:cNvSpPr>
          <p:nvPr/>
        </p:nvSpPr>
        <p:spPr>
          <a:xfrm>
            <a:off x="8705215" y="4799965"/>
            <a:ext cx="1715135" cy="988060"/>
          </a:xfrm>
          <a:prstGeom prst="roundRect">
            <a:avLst/>
          </a:prstGeom>
          <a:noFill/>
          <a:ln w="12700" cap="flat" cmpd="sng">
            <a:solidFill>
              <a:srgbClr val="FEAF3B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>
              <a:lnSpc>
                <a:spcPct val="100000"/>
              </a:lnSpc>
              <a:buFontTx/>
              <a:buNone/>
            </a:pPr>
            <a:r>
              <a:rPr 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-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테스팅</a:t>
            </a:r>
            <a:endParaRPr lang="ko-KR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0" y="1533525"/>
            <a:ext cx="12193905" cy="5334000"/>
          </a:xfrm>
          <a:prstGeom prst="rect"/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5" y="401320"/>
            <a:ext cx="2270125" cy="982345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2635" cy="243205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195" cy="259080"/>
            <a:chOff x="7391400" y="495300"/>
            <a:chExt cx="4227195" cy="259080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6435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그룹 23"/>
          <p:cNvGrpSpPr/>
          <p:nvPr/>
        </p:nvGrpSpPr>
        <p:grpSpPr>
          <a:xfrm>
            <a:off x="11153775" y="-28575"/>
            <a:ext cx="915670" cy="308610"/>
            <a:chOff x="11153775" y="-28575"/>
            <a:chExt cx="915670" cy="308610"/>
          </a:xfrm>
        </p:grpSpPr>
        <p:sp>
          <p:nvSpPr>
            <p:cNvPr id="34" name="텍스트 상자 18"/>
            <p:cNvSpPr txBox="1">
              <a:spLocks/>
            </p:cNvSpPr>
            <p:nvPr/>
          </p:nvSpPr>
          <p:spPr>
            <a:xfrm>
              <a:off x="11830050" y="-28575"/>
              <a:ext cx="239395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텍스트 상자 19"/>
            <p:cNvSpPr txBox="1">
              <a:spLocks/>
            </p:cNvSpPr>
            <p:nvPr/>
          </p:nvSpPr>
          <p:spPr>
            <a:xfrm>
              <a:off x="11153775" y="-28575"/>
              <a:ext cx="408940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그룹 22"/>
            <p:cNvGrpSpPr/>
            <p:nvPr/>
          </p:nvGrpSpPr>
          <p:grpSpPr>
            <a:xfrm>
              <a:off x="11589385" y="74930"/>
              <a:ext cx="113665" cy="104775"/>
              <a:chOff x="11589385" y="74930"/>
              <a:chExt cx="113665" cy="104775"/>
            </a:xfrm>
          </p:grpSpPr>
          <p:sp>
            <p:nvSpPr>
              <p:cNvPr id="37" name="도형 20"/>
              <p:cNvSpPr>
                <a:spLocks/>
              </p:cNvSpPr>
              <p:nvPr/>
            </p:nvSpPr>
            <p:spPr>
              <a:xfrm>
                <a:off x="11617325" y="74930"/>
                <a:ext cx="85725" cy="76835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도형 21"/>
              <p:cNvSpPr>
                <a:spLocks/>
              </p:cNvSpPr>
              <p:nvPr/>
            </p:nvSpPr>
            <p:spPr>
              <a:xfrm>
                <a:off x="11589385" y="102870"/>
                <a:ext cx="85725" cy="76835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텍스트 상자 296"/>
          <p:cNvSpPr txBox="1">
            <a:spLocks/>
          </p:cNvSpPr>
          <p:nvPr/>
        </p:nvSpPr>
        <p:spPr>
          <a:xfrm>
            <a:off x="2818765" y="1125220"/>
            <a:ext cx="1304925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3. 업무분장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graphicFrame>
        <p:nvGraphicFramePr>
          <p:cNvPr id="40" name="표 31"/>
          <p:cNvGraphicFramePr>
            <a:graphicFrameLocks noGrp="1"/>
          </p:cNvGraphicFramePr>
          <p:nvPr/>
        </p:nvGraphicFramePr>
        <p:xfrm>
          <a:off x="563880" y="1647825"/>
          <a:ext cx="11063605" cy="4946650"/>
        </p:xfrm>
        <a:graphic>
          <a:graphicData uri="http://schemas.openxmlformats.org/drawingml/2006/table">
            <a:tbl>
              <a:tblPr>
                <a:tableStyleId>{00000000-0000-0000-0000-000000000000}</a:tableStyleId>
              </a:tblPr>
              <a:tblGrid>
                <a:gridCol w="834390"/>
                <a:gridCol w="1729740"/>
                <a:gridCol w="3429635"/>
                <a:gridCol w="5069840"/>
              </a:tblGrid>
              <a:tr h="195580"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　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5A5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　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5A5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FEAF3B"/>
                          </a:solidFill>
                        </a:rPr>
                        <a:t>담당자</a:t>
                      </a:r>
                      <a:endParaRPr lang="ko-KR" altLang="en-US" sz="1100" kern="1200" i="0" b="1">
                        <a:solidFill>
                          <a:srgbClr val="FEAF3B"/>
                        </a:solidFill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5A5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FEAF3B"/>
                          </a:solidFill>
                        </a:rPr>
                        <a:t>기능</a:t>
                      </a:r>
                      <a:endParaRPr lang="ko-KR" altLang="en-US" sz="1100" kern="1200" i="0" b="1">
                        <a:solidFill>
                          <a:srgbClr val="FEAF3B"/>
                        </a:solidFill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5A5A"/>
                    </a:solidFill>
                  </a:tcPr>
                </a:tc>
              </a:tr>
              <a:tr h="300990">
                <a:tc rowSpan="6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FEAF3B"/>
                          </a:solidFill>
                        </a:rPr>
                        <a:t>회원</a:t>
                      </a:r>
                      <a:endParaRPr lang="ko-KR" altLang="en-US" sz="1100" kern="1200" i="0" b="1">
                        <a:solidFill>
                          <a:srgbClr val="FEAF3B"/>
                        </a:solidFill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5A5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내 정보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김정빈, 정혁희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로그인, 로그아웃, 회원가입, 정보수정, 탈퇴, 예약내역 조회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프로그램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강유경, 공병찬, 김민아, 지승빈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프로그램 검색, 조회, 프로그램 참가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프로그램 신청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공병찬, 이정노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프로그램 게시글 작성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리뷰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김민아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게시글 조회, 등록, 수정, 삭제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공지사항</a:t>
                      </a: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200" kern="1200" i="0" b="1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ko-KR" sz="1200" kern="1200" i="0" b="1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200" kern="1200" i="0" b="1">
                          <a:solidFill>
                            <a:srgbClr val="000000"/>
                          </a:solidFill>
                        </a:rPr>
                        <a:t>FAQ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공병찬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게시글 조회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QNA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이정노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게시글 조회, 등록, 수정, 삭제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0990">
                <a:tc rowSpan="7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FEAF3B"/>
                          </a:solidFill>
                        </a:rPr>
                        <a:t>관리자</a:t>
                      </a:r>
                      <a:endParaRPr lang="ko-KR" altLang="en-US" sz="1100" kern="1200" i="0" b="1">
                        <a:solidFill>
                          <a:srgbClr val="FEAF3B"/>
                        </a:solidFill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5A5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회원관리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김정빈, 정혁희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회원 조회, 수정, 탈퇴, 예약내역 조회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프로그램 관리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강유경, 공병찬, 김민아, 이정노, 지승빈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게시글 조회, 수정, 삭제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프로그램 신청 관리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게시글 승인, 조회, 등록, 수정, 삭제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프로그램 참여 관리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참여자 조회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리뷰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김민아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게시글 조회, 삭제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공지사항</a:t>
                      </a: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200" kern="1200" i="0" b="1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ko-KR" sz="1200" kern="1200" i="0" b="1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200" kern="1200" i="0" b="1">
                          <a:solidFill>
                            <a:srgbClr val="000000"/>
                          </a:solidFill>
                        </a:rPr>
                        <a:t>FAQ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공병찬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게시글 조회, 등록, 수정, 삭제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QNA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이정노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게시글 조회, 등록, 삭제, 댓글작성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0990">
                <a:tc row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FEAF3B"/>
                          </a:solidFill>
                        </a:rPr>
                        <a:t>인덱스</a:t>
                      </a:r>
                      <a:endParaRPr lang="ko-KR" altLang="en-US" sz="1100" kern="1200" i="0" b="1">
                        <a:solidFill>
                          <a:srgbClr val="FEAF3B"/>
                        </a:solidFill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A5A5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관리자 인덱스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강유경, 이정노, 정혁희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부트스트랩 적용, 게시글 조회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0675">
                <a:tc v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고객 인덱스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200" kern="1200" i="0" b="1">
                          <a:solidFill>
                            <a:srgbClr val="000000"/>
                          </a:solidFill>
                        </a:rPr>
                        <a:t>공병찬, 김민아, 정혁희, 지승빈</a:t>
                      </a:r>
                      <a:endParaRPr lang="ko-KR" altLang="en-US" sz="12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latinLnBrk="0" lvl="1">
                        <a:buFontTx/>
                        <a:buNone/>
                      </a:pPr>
                      <a:r>
                        <a:rPr sz="1100" kern="1200" i="0" b="1">
                          <a:solidFill>
                            <a:srgbClr val="000000"/>
                          </a:solidFill>
                        </a:rPr>
                        <a:t>부트스트랩 적용, 게시글 조회</a:t>
                      </a:r>
                      <a:endParaRPr lang="ko-KR" altLang="en-US" sz="1100" kern="1200" i="0" b="1">
                        <a:solidFill>
                          <a:srgbClr val="000000"/>
                        </a:solidFill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3270" cy="5325110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5" name="그림 4" descr="C:/Users/SS20190927001/AppData/Roaming/PolarisOffice/ETemp/17156_13160760/image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3" b="-683"/>
          <a:stretch>
            <a:fillRect/>
          </a:stretch>
        </p:blipFill>
        <p:spPr>
          <a:xfrm rot="0">
            <a:off x="553720" y="1543685"/>
            <a:ext cx="11050270" cy="5141595"/>
          </a:xfrm>
          <a:prstGeom prst="rect"/>
          <a:noFill/>
        </p:spPr>
      </p:pic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5" y="401320"/>
            <a:ext cx="2270125" cy="982345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2635" cy="243205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195" cy="259080"/>
            <a:chOff x="7391400" y="495300"/>
            <a:chExt cx="4227195" cy="259080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6435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그룹 29"/>
          <p:cNvGrpSpPr/>
          <p:nvPr/>
        </p:nvGrpSpPr>
        <p:grpSpPr>
          <a:xfrm>
            <a:off x="11153775" y="-28575"/>
            <a:ext cx="915670" cy="308610"/>
            <a:chOff x="11153775" y="-28575"/>
            <a:chExt cx="915670" cy="308610"/>
          </a:xfrm>
        </p:grpSpPr>
        <p:sp>
          <p:nvSpPr>
            <p:cNvPr id="34" name="텍스트 상자 24"/>
            <p:cNvSpPr txBox="1">
              <a:spLocks/>
            </p:cNvSpPr>
            <p:nvPr/>
          </p:nvSpPr>
          <p:spPr>
            <a:xfrm>
              <a:off x="11830050" y="-28575"/>
              <a:ext cx="239395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텍스트 상자 25"/>
            <p:cNvSpPr txBox="1">
              <a:spLocks/>
            </p:cNvSpPr>
            <p:nvPr/>
          </p:nvSpPr>
          <p:spPr>
            <a:xfrm>
              <a:off x="11153775" y="-28575"/>
              <a:ext cx="408940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그룹 28"/>
            <p:cNvGrpSpPr/>
            <p:nvPr/>
          </p:nvGrpSpPr>
          <p:grpSpPr>
            <a:xfrm>
              <a:off x="11589385" y="74930"/>
              <a:ext cx="113665" cy="104775"/>
              <a:chOff x="11589385" y="74930"/>
              <a:chExt cx="113665" cy="104775"/>
            </a:xfrm>
          </p:grpSpPr>
          <p:sp>
            <p:nvSpPr>
              <p:cNvPr id="37" name="도형 26"/>
              <p:cNvSpPr>
                <a:spLocks/>
              </p:cNvSpPr>
              <p:nvPr/>
            </p:nvSpPr>
            <p:spPr>
              <a:xfrm>
                <a:off x="11617325" y="74930"/>
                <a:ext cx="85725" cy="76835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도형 27"/>
              <p:cNvSpPr>
                <a:spLocks/>
              </p:cNvSpPr>
              <p:nvPr/>
            </p:nvSpPr>
            <p:spPr>
              <a:xfrm>
                <a:off x="11589385" y="102870"/>
                <a:ext cx="85725" cy="76835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텍스트 상자 297"/>
          <p:cNvSpPr txBox="1">
            <a:spLocks/>
          </p:cNvSpPr>
          <p:nvPr/>
        </p:nvSpPr>
        <p:spPr>
          <a:xfrm>
            <a:off x="2818765" y="1125220"/>
            <a:ext cx="1561465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4. 메뉴구조도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3270" cy="5316855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5" y="401320"/>
            <a:ext cx="2270125" cy="982345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2635" cy="243205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195" cy="259080"/>
            <a:chOff x="7391400" y="495300"/>
            <a:chExt cx="4227195" cy="259080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6435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그룹 35"/>
          <p:cNvGrpSpPr/>
          <p:nvPr/>
        </p:nvGrpSpPr>
        <p:grpSpPr>
          <a:xfrm>
            <a:off x="11153775" y="-28575"/>
            <a:ext cx="915670" cy="308610"/>
            <a:chOff x="11153775" y="-28575"/>
            <a:chExt cx="915670" cy="308610"/>
          </a:xfrm>
        </p:grpSpPr>
        <p:sp>
          <p:nvSpPr>
            <p:cNvPr id="34" name="텍스트 상자 30"/>
            <p:cNvSpPr txBox="1">
              <a:spLocks/>
            </p:cNvSpPr>
            <p:nvPr/>
          </p:nvSpPr>
          <p:spPr>
            <a:xfrm>
              <a:off x="11830050" y="-28575"/>
              <a:ext cx="239395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텍스트 상자 31"/>
            <p:cNvSpPr txBox="1">
              <a:spLocks/>
            </p:cNvSpPr>
            <p:nvPr/>
          </p:nvSpPr>
          <p:spPr>
            <a:xfrm>
              <a:off x="11153775" y="-28575"/>
              <a:ext cx="408940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그룹 34"/>
            <p:cNvGrpSpPr/>
            <p:nvPr/>
          </p:nvGrpSpPr>
          <p:grpSpPr>
            <a:xfrm>
              <a:off x="11589385" y="74930"/>
              <a:ext cx="113665" cy="104775"/>
              <a:chOff x="11589385" y="74930"/>
              <a:chExt cx="113665" cy="104775"/>
            </a:xfrm>
          </p:grpSpPr>
          <p:sp>
            <p:nvSpPr>
              <p:cNvPr id="37" name="도형 32"/>
              <p:cNvSpPr>
                <a:spLocks/>
              </p:cNvSpPr>
              <p:nvPr/>
            </p:nvSpPr>
            <p:spPr>
              <a:xfrm>
                <a:off x="11617325" y="74930"/>
                <a:ext cx="85725" cy="76835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도형 33"/>
              <p:cNvSpPr>
                <a:spLocks/>
              </p:cNvSpPr>
              <p:nvPr/>
            </p:nvSpPr>
            <p:spPr>
              <a:xfrm>
                <a:off x="11589385" y="102870"/>
                <a:ext cx="85725" cy="76835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텍스트 상자 298"/>
          <p:cNvSpPr txBox="1">
            <a:spLocks/>
          </p:cNvSpPr>
          <p:nvPr/>
        </p:nvSpPr>
        <p:spPr>
          <a:xfrm>
            <a:off x="2818765" y="1125220"/>
            <a:ext cx="948690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5. ERD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pic>
        <p:nvPicPr>
          <p:cNvPr id="40" name="그림 29" descr="C:/Users/SS20190927001/AppData/Roaming/PolarisOffice/ETemp/17156_13160760/fImage8322748541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20" y="1550035"/>
            <a:ext cx="12176125" cy="525145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2635" cy="4572635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5" y="401320"/>
            <a:ext cx="2270125" cy="982345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2635" cy="243205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195" cy="259080"/>
            <a:chOff x="7391400" y="495300"/>
            <a:chExt cx="4227195" cy="259080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6435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그룹 41"/>
          <p:cNvGrpSpPr/>
          <p:nvPr/>
        </p:nvGrpSpPr>
        <p:grpSpPr>
          <a:xfrm>
            <a:off x="11153775" y="-28575"/>
            <a:ext cx="915670" cy="308610"/>
            <a:chOff x="11153775" y="-28575"/>
            <a:chExt cx="915670" cy="308610"/>
          </a:xfrm>
        </p:grpSpPr>
        <p:sp>
          <p:nvSpPr>
            <p:cNvPr id="34" name="텍스트 상자 36"/>
            <p:cNvSpPr txBox="1">
              <a:spLocks/>
            </p:cNvSpPr>
            <p:nvPr/>
          </p:nvSpPr>
          <p:spPr>
            <a:xfrm>
              <a:off x="11830050" y="-28575"/>
              <a:ext cx="239395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텍스트 상자 37"/>
            <p:cNvSpPr txBox="1">
              <a:spLocks/>
            </p:cNvSpPr>
            <p:nvPr/>
          </p:nvSpPr>
          <p:spPr>
            <a:xfrm>
              <a:off x="11153775" y="-28575"/>
              <a:ext cx="408940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그룹 40"/>
            <p:cNvGrpSpPr/>
            <p:nvPr/>
          </p:nvGrpSpPr>
          <p:grpSpPr>
            <a:xfrm>
              <a:off x="11589385" y="74930"/>
              <a:ext cx="113665" cy="104775"/>
              <a:chOff x="11589385" y="74930"/>
              <a:chExt cx="113665" cy="104775"/>
            </a:xfrm>
          </p:grpSpPr>
          <p:sp>
            <p:nvSpPr>
              <p:cNvPr id="37" name="도형 38"/>
              <p:cNvSpPr>
                <a:spLocks/>
              </p:cNvSpPr>
              <p:nvPr/>
            </p:nvSpPr>
            <p:spPr>
              <a:xfrm>
                <a:off x="11617325" y="74930"/>
                <a:ext cx="85725" cy="76835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도형 39"/>
              <p:cNvSpPr>
                <a:spLocks/>
              </p:cNvSpPr>
              <p:nvPr/>
            </p:nvSpPr>
            <p:spPr>
              <a:xfrm>
                <a:off x="11589385" y="102870"/>
                <a:ext cx="85725" cy="76835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39" name="텍스트 상자 299"/>
          <p:cNvSpPr txBox="1">
            <a:spLocks/>
          </p:cNvSpPr>
          <p:nvPr/>
        </p:nvSpPr>
        <p:spPr>
          <a:xfrm>
            <a:off x="2818765" y="1125220"/>
            <a:ext cx="1816735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6. 프로젝트 시연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grpSp>
        <p:nvGrpSpPr>
          <p:cNvPr id="46" name="그룹 14"/>
          <p:cNvGrpSpPr/>
          <p:nvPr/>
        </p:nvGrpSpPr>
        <p:grpSpPr>
          <a:xfrm rot="0">
            <a:off x="507365" y="1558925"/>
            <a:ext cx="6791960" cy="4526280"/>
            <a:chOff x="507365" y="1558925"/>
            <a:chExt cx="6791960" cy="4526280"/>
          </a:xfrm>
        </p:grpSpPr>
        <p:pic>
          <p:nvPicPr>
            <p:cNvPr id="41" name="그림 8" descr="C:/Users/SS20190927001/AppData/Roaming/PolarisOffice/ETemp/17156_13160760/fImage2487094628467.png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507365" y="1558925"/>
              <a:ext cx="6791960" cy="4526280"/>
            </a:xfrm>
            <a:prstGeom prst="rect"/>
            <a:noFill/>
          </p:spPr>
        </p:pic>
        <p:pic>
          <p:nvPicPr>
            <p:cNvPr id="42" name="그림 10" descr="C:/Users/SS20190927001/AppData/Roaming/PolarisOffice/ETemp/17156_13160760/fImage2013474646334.png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484"/>
            <a:stretch>
              <a:fillRect/>
            </a:stretch>
          </p:blipFill>
          <p:spPr>
            <a:xfrm rot="0">
              <a:off x="709930" y="1732280"/>
              <a:ext cx="6374130" cy="987425"/>
            </a:xfrm>
            <a:prstGeom prst="rect"/>
            <a:noFill/>
          </p:spPr>
        </p:pic>
        <p:pic>
          <p:nvPicPr>
            <p:cNvPr id="43" name="그림 11" descr="C:/Users/SS20190927001/AppData/Roaming/PolarisOffice/ETemp/17156_13160760/fImage26165134656500.png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902" r="814" b="20882"/>
            <a:stretch>
              <a:fillRect/>
            </a:stretch>
          </p:blipFill>
          <p:spPr>
            <a:xfrm rot="0">
              <a:off x="718820" y="2727325"/>
              <a:ext cx="6339205" cy="676275"/>
            </a:xfrm>
            <a:prstGeom prst="rect"/>
            <a:noFill/>
          </p:spPr>
        </p:pic>
        <p:pic>
          <p:nvPicPr>
            <p:cNvPr id="44" name="그림 12" descr="C:/Users/SS20190927001/AppData/Roaming/PolarisOffice/ETemp/17156_13160760/fImage29398344669169.png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857" r="818" b="13337"/>
            <a:stretch>
              <a:fillRect/>
            </a:stretch>
          </p:blipFill>
          <p:spPr>
            <a:xfrm rot="0">
              <a:off x="709930" y="3402965"/>
              <a:ext cx="6313170" cy="624205"/>
            </a:xfrm>
            <a:prstGeom prst="rect"/>
            <a:noFill/>
          </p:spPr>
        </p:pic>
        <p:pic>
          <p:nvPicPr>
            <p:cNvPr id="45" name="그림 13" descr="C:/Users/SS20190927001/AppData/Roaming/PolarisOffice/ETemp/17156_13160760/fImage6483274675724.png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892" r="1085" b="35081"/>
            <a:stretch>
              <a:fillRect/>
            </a:stretch>
          </p:blipFill>
          <p:spPr>
            <a:xfrm rot="0">
              <a:off x="709930" y="4026535"/>
              <a:ext cx="6304915" cy="762635"/>
            </a:xfrm>
            <a:prstGeom prst="rect"/>
            <a:noFill/>
          </p:spPr>
        </p:pic>
      </p:grpSp>
      <p:grpSp>
        <p:nvGrpSpPr>
          <p:cNvPr id="48" name="그룹 16"/>
          <p:cNvGrpSpPr/>
          <p:nvPr/>
        </p:nvGrpSpPr>
        <p:grpSpPr>
          <a:xfrm rot="0">
            <a:off x="7833995" y="1584325"/>
            <a:ext cx="3700780" cy="4468495"/>
            <a:chOff x="7833995" y="1584325"/>
            <a:chExt cx="3700780" cy="4468495"/>
          </a:xfrm>
        </p:grpSpPr>
        <p:pic>
          <p:nvPicPr>
            <p:cNvPr id="40" name="그림 7" descr="C:/Users/SS20190927001/AppData/Roaming/PolarisOffice/ETemp/17156_13160760/fImage962924611478.png"/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7833995" y="1584325"/>
              <a:ext cx="3700780" cy="4468495"/>
            </a:xfrm>
            <a:prstGeom prst="rect"/>
            <a:noFill/>
          </p:spPr>
        </p:pic>
        <p:pic>
          <p:nvPicPr>
            <p:cNvPr id="47" name="그림 15" descr="C:/Users/SS20190927001/AppData/Roaming/PolarisOffice/ETemp/17156_13160760/fImage9077214699358.png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5" t="10481" r="73294" b="5175"/>
            <a:stretch>
              <a:fillRect/>
            </a:stretch>
          </p:blipFill>
          <p:spPr>
            <a:xfrm rot="0">
              <a:off x="8416925" y="1896745"/>
              <a:ext cx="1827530" cy="3629025"/>
            </a:xfrm>
            <a:prstGeom prst="rect"/>
            <a:noFill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tx1">
            <a:lumMod val="75000"/>
            <a:lumOff val="2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0" y="1533525"/>
            <a:ext cx="12193905" cy="4573905"/>
          </a:xfrm>
          <a:prstGeom prst="rect">
            <a:avLst/>
          </a:prstGeom>
          <a:solidFill>
            <a:srgbClr val="F9F9F9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1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" name="Picture 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5" y="401320"/>
            <a:ext cx="2270125" cy="982345"/>
          </a:xfrm>
          <a:prstGeom prst="rect">
            <a:avLst/>
          </a:prstGeom>
          <a:noFill/>
        </p:spPr>
      </p:pic>
      <p:sp>
        <p:nvSpPr>
          <p:cNvPr id="11" name="Rect 0"/>
          <p:cNvSpPr>
            <a:spLocks/>
          </p:cNvSpPr>
          <p:nvPr/>
        </p:nvSpPr>
        <p:spPr>
          <a:xfrm>
            <a:off x="0" y="0"/>
            <a:ext cx="12192635" cy="243205"/>
          </a:xfrm>
          <a:prstGeom prst="rect">
            <a:avLst/>
          </a:prstGeom>
          <a:solidFill>
            <a:schemeClr val="bg1">
              <a:lumMod val="95000"/>
              <a:lumOff val="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23" name="Group 5"/>
          <p:cNvGrpSpPr/>
          <p:nvPr/>
        </p:nvGrpSpPr>
        <p:grpSpPr>
          <a:xfrm>
            <a:off x="7391400" y="495300"/>
            <a:ext cx="4227195" cy="259080"/>
            <a:chOff x="7391400" y="495300"/>
            <a:chExt cx="4227195" cy="259080"/>
          </a:xfrm>
        </p:grpSpPr>
        <p:sp>
          <p:nvSpPr>
            <p:cNvPr id="24" name="Rect 0"/>
            <p:cNvSpPr>
              <a:spLocks/>
            </p:cNvSpPr>
            <p:nvPr/>
          </p:nvSpPr>
          <p:spPr>
            <a:xfrm>
              <a:off x="9429115" y="499745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내 정보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10561955" y="502920"/>
              <a:ext cx="1056640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로그아웃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7391400" y="495300"/>
              <a:ext cx="1956435" cy="25146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hangingPunct="1"/>
              <a:r>
                <a:rPr lang="ko-KR" sz="1400">
                  <a:solidFill>
                    <a:srgbClr val="FEAF3B"/>
                  </a:solidFill>
                  <a:latin typeface="배달의민족 한나는 열한살" charset="0"/>
                  <a:ea typeface="배달의민족 한나는 열한살" charset="0"/>
                </a:rPr>
                <a:t>Uranos님, 환영합니다.</a:t>
              </a:r>
              <a:endParaRPr lang="ko-KR" altLang="en-US" sz="14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endParaRPr>
            </a:p>
          </p:txBody>
        </p:sp>
      </p:grpSp>
      <p:grpSp>
        <p:nvGrpSpPr>
          <p:cNvPr id="33" name="그룹 47"/>
          <p:cNvGrpSpPr/>
          <p:nvPr/>
        </p:nvGrpSpPr>
        <p:grpSpPr>
          <a:xfrm>
            <a:off x="11153775" y="-28575"/>
            <a:ext cx="915670" cy="308610"/>
            <a:chOff x="11153775" y="-28575"/>
            <a:chExt cx="915670" cy="308610"/>
          </a:xfrm>
        </p:grpSpPr>
        <p:sp>
          <p:nvSpPr>
            <p:cNvPr id="34" name="텍스트 상자 42"/>
            <p:cNvSpPr txBox="1">
              <a:spLocks/>
            </p:cNvSpPr>
            <p:nvPr/>
          </p:nvSpPr>
          <p:spPr>
            <a:xfrm>
              <a:off x="11830050" y="-28575"/>
              <a:ext cx="239395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X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텍스트 상자 43"/>
            <p:cNvSpPr txBox="1">
              <a:spLocks/>
            </p:cNvSpPr>
            <p:nvPr/>
          </p:nvSpPr>
          <p:spPr>
            <a:xfrm>
              <a:off x="11153775" y="-28575"/>
              <a:ext cx="408940" cy="30861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89535" tIns="46355" rIns="89535" bIns="46355" numCol="1" anchor="t">
              <a:spAutoFit/>
            </a:bodyPr>
            <a:lstStyle/>
            <a:p>
              <a:pPr marL="0" indent="0" algn="l" latinLnBrk="0" hangingPunct="1">
                <a:buFontTx/>
                <a:buNone/>
              </a:pPr>
              <a:r>
                <a:rPr 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ㅡ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6" name="그룹 46"/>
            <p:cNvGrpSpPr/>
            <p:nvPr/>
          </p:nvGrpSpPr>
          <p:grpSpPr>
            <a:xfrm>
              <a:off x="11589385" y="74930"/>
              <a:ext cx="113665" cy="104775"/>
              <a:chOff x="11589385" y="74930"/>
              <a:chExt cx="113665" cy="104775"/>
            </a:xfrm>
          </p:grpSpPr>
          <p:sp>
            <p:nvSpPr>
              <p:cNvPr id="37" name="도형 44"/>
              <p:cNvSpPr>
                <a:spLocks/>
              </p:cNvSpPr>
              <p:nvPr/>
            </p:nvSpPr>
            <p:spPr>
              <a:xfrm>
                <a:off x="11617325" y="74930"/>
                <a:ext cx="85725" cy="76835"/>
              </a:xfrm>
              <a:prstGeom prst="rect">
                <a:avLst/>
              </a:prstGeom>
              <a:noFill/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8" name="도형 45"/>
              <p:cNvSpPr>
                <a:spLocks/>
              </p:cNvSpPr>
              <p:nvPr/>
            </p:nvSpPr>
            <p:spPr>
              <a:xfrm>
                <a:off x="11589385" y="102870"/>
                <a:ext cx="85725" cy="76835"/>
              </a:xfrm>
              <a:prstGeom prst="rect">
                <a:avLst/>
              </a:prstGeom>
              <a:solidFill>
                <a:schemeClr val="bg1">
                  <a:lumMod val="95000"/>
                  <a:lumOff val="0"/>
                </a:schemeClr>
              </a:solidFill>
              <a:ln w="14605" cap="flat" cmpd="sng">
                <a:solidFill>
                  <a:schemeClr val="tx1">
                    <a:lumMod val="75000"/>
                    <a:lumOff val="25000"/>
                    <a:alpha val="100000"/>
                  </a:scheme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latinLnBrk="0" hangingPunct="1">
                  <a:buFontTx/>
                  <a:buNone/>
                </a:pPr>
                <a:endParaRPr lang="ko-KR" altLang="en-US" sz="180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pic>
        <p:nvPicPr>
          <p:cNvPr id="40" name="그림 308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"/>
          <a:stretch>
            <a:fillRect/>
          </a:stretch>
        </p:blipFill>
        <p:spPr>
          <a:xfrm>
            <a:off x="376555" y="2077720"/>
            <a:ext cx="2637790" cy="2520950"/>
          </a:xfrm>
          <a:prstGeom prst="roundRect">
            <a:avLst/>
          </a:prstGeom>
          <a:noFill/>
          <a:ln w="0" cap="flat" cmpd="sng">
            <a:prstDash/>
          </a:ln>
        </p:spPr>
      </p:pic>
      <p:sp>
        <p:nvSpPr>
          <p:cNvPr id="39" name="텍스트 상자 300"/>
          <p:cNvSpPr txBox="1">
            <a:spLocks/>
          </p:cNvSpPr>
          <p:nvPr/>
        </p:nvSpPr>
        <p:spPr>
          <a:xfrm>
            <a:off x="2818765" y="1125220"/>
            <a:ext cx="1084580" cy="4013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non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000">
                <a:solidFill>
                  <a:srgbClr val="FEAF3B"/>
                </a:solidFill>
                <a:latin typeface="배달의민족 한나는 열한살" charset="0"/>
                <a:ea typeface="배달의민족 한나는 열한살" charset="0"/>
              </a:rPr>
              <a:t>7. 느낀점</a:t>
            </a:r>
            <a:endParaRPr lang="ko-KR" altLang="en-US" sz="2000">
              <a:solidFill>
                <a:srgbClr val="FEAF3B"/>
              </a:solidFill>
              <a:latin typeface="배달의민족 한나는 열한살" charset="0"/>
              <a:ea typeface="배달의민족 한나는 열한살" charset="0"/>
            </a:endParaRPr>
          </a:p>
        </p:txBody>
      </p:sp>
      <p:sp>
        <p:nvSpPr>
          <p:cNvPr id="41" name="텍스트 상자 312"/>
          <p:cNvSpPr txBox="1">
            <a:spLocks/>
          </p:cNvSpPr>
          <p:nvPr/>
        </p:nvSpPr>
        <p:spPr>
          <a:xfrm>
            <a:off x="1134745" y="4797425"/>
            <a:ext cx="1065530" cy="4622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2400">
                <a:latin typeface="제주고딕" charset="0"/>
                <a:ea typeface="제주고딕" charset="0"/>
              </a:rPr>
              <a:t>김민</a:t>
            </a:r>
            <a:r>
              <a:rPr lang="ko-KR" sz="2400">
                <a:latin typeface="제주고딕" charset="0"/>
                <a:ea typeface="제주고딕" charset="0"/>
              </a:rPr>
              <a:t>아</a:t>
            </a:r>
            <a:endParaRPr lang="ko-KR" altLang="en-US" sz="2400">
              <a:latin typeface="제주고딕" charset="0"/>
              <a:ea typeface="제주고딕" charset="0"/>
            </a:endParaRPr>
          </a:p>
        </p:txBody>
      </p:sp>
      <p:sp>
        <p:nvSpPr>
          <p:cNvPr id="42" name="텍스트 상자 5"/>
          <p:cNvSpPr txBox="1">
            <a:spLocks/>
          </p:cNvSpPr>
          <p:nvPr/>
        </p:nvSpPr>
        <p:spPr>
          <a:xfrm rot="0">
            <a:off x="4147820" y="1874520"/>
            <a:ext cx="6356985" cy="378904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웹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프로젝트는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en-US" altLang="ko-KR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MVC2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패턴으로 개발을 진행했는데</a:t>
            </a:r>
            <a:r>
              <a:rPr lang="en-US" altLang="ko-KR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,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강의시간에 배웠던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흐름도를 그려가며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개발 순서를 정하고 분석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한 덕분에 수월함을 느낄 수 있었다</a:t>
            </a:r>
            <a:r>
              <a:rPr lang="en-US" altLang="ko-KR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개인이 아닌 팀으로 진행하면서 모든 팀원의 코드를 분석하는 시간이 필요했는데</a:t>
            </a:r>
            <a:r>
              <a:rPr lang="en-US" altLang="ko-KR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,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흐름도를 바탕으로 분석하니 시간이 단축되었다</a:t>
            </a:r>
            <a:r>
              <a:rPr lang="en-US" altLang="ko-KR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처음 회의를 통해 큰 틀을 잡고 각자 개발을 진행했으나 세세한 계획을 짜는 것이 되어있지 않아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통합에 어려움이 있었다</a:t>
            </a:r>
            <a:r>
              <a:rPr lang="en-US" altLang="ko-KR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다음 프로젝트에서는 큰 틀과 파트 별 메소드명</a:t>
            </a:r>
            <a:r>
              <a:rPr lang="en-US" altLang="ko-KR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,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파일명 등을 정해서 하는 방법으로 진행해야 한다고 느꼈다</a:t>
            </a:r>
            <a:r>
              <a:rPr lang="en-US" altLang="ko-KR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또한, 프로젝트를 진행하며 처음에는 고객의 입장이 아닌 관리자 시점으로 개발을 했는데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개발은 관리자가 아닌 직접 이용하는 </a:t>
            </a:r>
            <a:r>
              <a:rPr lang="ko-KR" altLang="en-US" sz="1600">
                <a:solidFill>
                  <a:srgbClr val="FEAF3B"/>
                </a:solidFill>
                <a:latin typeface="제주고딕" charset="0"/>
                <a:ea typeface="제주고딕" charset="0"/>
              </a:rPr>
              <a:t>고객의 시점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으로 해야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 </a:t>
            </a: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한다는 것 깨우치고 수정하게 되었다.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팀장으로서 누구의 관점으로 개발을 할 것인지, 개발의 순서는 어떻게 할 것인지 확실히 정해주고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  <a:p>
            <a:pPr marL="0" indent="0" algn="just" latinLnBrk="0" hangingPunct="1">
              <a:buFontTx/>
              <a:buNone/>
            </a:pPr>
            <a:r>
              <a: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제주고딕" charset="0"/>
                <a:ea typeface="제주고딕" charset="0"/>
              </a:rPr>
              <a:t>진행을 했어야 하는데, 그 부분에 아쉬운 점이 있었다.</a:t>
            </a:r>
            <a:endParaRPr lang="ko-KR" altLang="en-US" sz="1600">
              <a:solidFill>
                <a:schemeClr val="tx1">
                  <a:lumMod val="75000"/>
                  <a:lumOff val="25000"/>
                </a:schemeClr>
              </a:solidFill>
              <a:latin typeface="제주고딕" charset="0"/>
              <a:ea typeface="제주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16</Pages>
  <Paragraphs>300</Paragraphs>
  <Words>1449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alsdk9458</dc:creator>
  <cp:lastModifiedBy>alsdk9458</cp:lastModifiedBy>
  <dc:title>PowerPoint 프레젠테이션</dc:title>
  <cp:version>9.103.83.44158</cp:version>
  <dcterms:modified xsi:type="dcterms:W3CDTF">2021-07-06T03:30:55Z</dcterms:modified>
</cp:coreProperties>
</file>

<file path=docProps/thumbnail.jpeg>
</file>